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5" r:id="rId2"/>
    <p:sldId id="301" r:id="rId3"/>
    <p:sldId id="302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1" r:id="rId12"/>
    <p:sldId id="282" r:id="rId13"/>
    <p:sldId id="256" r:id="rId14"/>
    <p:sldId id="283" r:id="rId15"/>
    <p:sldId id="284" r:id="rId16"/>
    <p:sldId id="286" r:id="rId17"/>
    <p:sldId id="285" r:id="rId18"/>
    <p:sldId id="260" r:id="rId19"/>
    <p:sldId id="265" r:id="rId20"/>
    <p:sldId id="266" r:id="rId21"/>
    <p:sldId id="267" r:id="rId22"/>
    <p:sldId id="269" r:id="rId23"/>
    <p:sldId id="270" r:id="rId24"/>
    <p:sldId id="273" r:id="rId25"/>
    <p:sldId id="271" r:id="rId26"/>
    <p:sldId id="272" r:id="rId27"/>
    <p:sldId id="290" r:id="rId28"/>
    <p:sldId id="291" r:id="rId29"/>
    <p:sldId id="268" r:id="rId30"/>
    <p:sldId id="289" r:id="rId31"/>
    <p:sldId id="30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92" r:id="rId40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33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4" autoAdjust="0"/>
    <p:restoredTop sz="91483" autoAdjust="0"/>
  </p:normalViewPr>
  <p:slideViewPr>
    <p:cSldViewPr>
      <p:cViewPr>
        <p:scale>
          <a:sx n="70" d="100"/>
          <a:sy n="70" d="100"/>
        </p:scale>
        <p:origin x="-996" y="-28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65EB1E9A-7A6A-480A-995B-B25F758D7130}" type="datetimeFigureOut">
              <a:rPr lang="pt-PT"/>
              <a:pPr>
                <a:defRPr/>
              </a:pPr>
              <a:t>14-06-2012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416F75EC-1F69-4E10-9D82-4FF0A6885E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67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806A2C1-D7DD-4B8D-80A7-599A81ED807E}" type="datetimeFigureOut">
              <a:rPr lang="pt-PT"/>
              <a:pPr>
                <a:defRPr/>
              </a:pPr>
              <a:t>14-06-2012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37DC411-E701-4413-ABD7-85092E08C08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18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acc.up.pt/Members/info/about/software-reliabilit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iacc.up.pt/Members/info/about/information-processing-reliability" TargetMode="External"/><Relationship Id="rId5" Type="http://schemas.openxmlformats.org/officeDocument/2006/relationships/hyperlink" Target="http://liacc.up.pt/Members/info/about/security" TargetMode="External"/><Relationship Id="rId4" Type="http://schemas.openxmlformats.org/officeDocument/2006/relationships/hyperlink" Target="http://liacc.up.pt/Members/info/about/distributed-dynamic-and-decentralized-problems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specication of an institutional normative environment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agents, representing different business entities, negotiate and establish contractual relationships. Such relationships are expressed by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contractual norms that will guide further interactions among contractual partners. The normative environment that we propose has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to monitor norm abidance, by maintaining a normative state and applying monitoring rules and contractual norms. Our approach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by Searle's work on institutional reality [182], in order to bring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facts into the normative environment. Also, the environment is institutional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sense that it is empowered to enforce norms should they be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hierarchical normative framework model with norm defeasibility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facilitate the establishment of e-contracts, the normative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includes a supportive and extensible normative framework model.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model is inspired by notions coming from contract law theory, namely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\default rules" { background norms to be applied in the absence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any explicit agreement to the contrary. This normative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composed of a hierarchy of contexts, within which norms are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happen to fail due to unexpected events.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often happens with Airline Operations Control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trying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obligations in the presence of unexpected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events, disruptions, that affect previously established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flights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2 or 3% of the airline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 happen to fail due to unexpected events.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often happens with Airline Operations Control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trying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fulfil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obligations in the presence of unexpected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events, disruptions, that affect previously established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flights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2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3% of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airline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scenaria</a:t>
            </a:r>
            <a:r>
              <a:rPr lang="en-US" baseline="0" dirty="0" smtClean="0"/>
              <a:t> are those in which Agents have to compete for being selected among other alternatives</a:t>
            </a:r>
          </a:p>
          <a:p>
            <a:r>
              <a:rPr lang="en-US" baseline="0" dirty="0" smtClean="0"/>
              <a:t>There is a need for a structured environment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trust is a hot topic of research in distributed artificial intelligence. Whenever one is accepting an invitation in a social network,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a new opportunity with an unknown partner using an e-procurement application, buying a product in an electronic auction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Internet, or relying on a non-corporative web service or some other grid resource, a trust decision is involved.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Cyber-physical systems (CPS) are engineered systems that are built from and depend upon the synergy of computational and physical components.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One of the main breakthroughs of intelligent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automation has been achieved in the B2B domains. Due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globalization and constant delocalization, big multi-national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companies always try to re-design virtual consortia they belong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to, whenever a new opportunity of business arises. This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out to the need of software systems that makes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finding out the best potential partners to establish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contracts leading to fruitful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 is a PLATFORM we have developed for</a:t>
            </a:r>
            <a:r>
              <a:rPr lang="en-US" baseline="0" dirty="0" smtClean="0"/>
              <a:t> Agreement Negotiation in Normative and Trust-enabled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 includes</a:t>
            </a:r>
            <a:r>
              <a:rPr lang="en-US" baseline="0" dirty="0" smtClean="0"/>
              <a:t> different modules for reaching CONTRACTS and for monitoring them under a Normative Environment. This NE provides then information that can be used for updating Agents TRUST which, in turn is useful for the future Negotiations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32883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LIACC aims at helping to solve the following general problems posed by the use of computers:</a:t>
            </a:r>
          </a:p>
          <a:p>
            <a:r>
              <a:rPr lang="en-US" dirty="0" smtClean="0">
                <a:hlinkClick r:id="rId3" tooltip="Software reliability"/>
              </a:rPr>
              <a:t>software reliability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4" tooltip="Distributed, dynamic and decentralized problems"/>
              </a:rPr>
              <a:t>problems of a distributed, dynamic and decentralized nature</a:t>
            </a:r>
            <a:r>
              <a:rPr lang="en-US" dirty="0" smtClean="0"/>
              <a:t>,</a:t>
            </a:r>
          </a:p>
          <a:p>
            <a:r>
              <a:rPr lang="en-US" dirty="0" smtClean="0">
                <a:hlinkClick r:id="rId5" tooltip="Security"/>
              </a:rPr>
              <a:t>security</a:t>
            </a:r>
            <a:r>
              <a:rPr lang="en-US" dirty="0" smtClean="0"/>
              <a:t>, and</a:t>
            </a:r>
          </a:p>
          <a:p>
            <a:r>
              <a:rPr lang="en-US" dirty="0" smtClean="0">
                <a:hlinkClick r:id="rId6" tooltip="Information processing reliability"/>
              </a:rPr>
              <a:t>information processing reliability</a:t>
            </a:r>
            <a:r>
              <a:rPr lang="en-US" dirty="0" smtClean="0"/>
              <a:t>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Fines or penalties / sanctions can be applied in order to prevent agents from violating contractual clauses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recent research: to include in next step</a:t>
            </a:r>
            <a:r>
              <a:rPr lang="en-US" baseline="0" dirty="0" smtClean="0"/>
              <a:t> of trust model of ANTE:</a:t>
            </a:r>
          </a:p>
          <a:p>
            <a:r>
              <a:rPr lang="en-US" baseline="0" dirty="0" smtClean="0"/>
              <a:t>	---</a:t>
            </a:r>
            <a:r>
              <a:rPr lang="en-US" baseline="0" dirty="0" smtClean="0">
                <a:sym typeface="Wingdings" pitchFamily="2" charset="2"/>
              </a:rPr>
              <a:t> trust of </a:t>
            </a:r>
            <a:r>
              <a:rPr lang="en-US" baseline="0" dirty="0" err="1" smtClean="0">
                <a:sym typeface="Wingdings" pitchFamily="2" charset="2"/>
              </a:rPr>
              <a:t>i</a:t>
            </a:r>
            <a:r>
              <a:rPr lang="en-US" baseline="0" dirty="0" smtClean="0">
                <a:sym typeface="Wingdings" pitchFamily="2" charset="2"/>
              </a:rPr>
              <a:t> in j for agreement a is given by the perceived trustworthiness of j, as seen by </a:t>
            </a:r>
            <a:r>
              <a:rPr lang="en-US" baseline="0" dirty="0" err="1" smtClean="0">
                <a:sym typeface="Wingdings" pitchFamily="2" charset="2"/>
              </a:rPr>
              <a:t>i</a:t>
            </a:r>
            <a:r>
              <a:rPr lang="en-US" baseline="0" dirty="0" smtClean="0">
                <a:sym typeface="Wingdings" pitchFamily="2" charset="2"/>
              </a:rPr>
              <a:t>, multiplied by a discount factor concerning the agreement satisfaction. This, in our current experiments, allow to distinguish a bit between ability and benevolence. 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aggregating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outcomes of every piece of evidence, the semantics of the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taken into consideration whenever it is possible.</a:t>
            </a:r>
          </a:p>
          <a:p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model allows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estimate the benevolence of the trustee toward him,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to have a more clear perception of the ability of the trustee in performing the agreed task and of his willingness in performing the task. This estimated benevolence will then act as a discount factor to be multiplied by the trustworthiness score as computed by a traditional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aggregation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impose</a:t>
            </a:r>
            <a:r>
              <a:rPr lang="pt-PT" baseline="0" dirty="0" smtClean="0"/>
              <a:t> FINES </a:t>
            </a:r>
            <a:r>
              <a:rPr lang="pt-PT" baseline="0" dirty="0" err="1" smtClean="0"/>
              <a:t>whenever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norms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violated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excess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FINES </a:t>
            </a:r>
            <a:r>
              <a:rPr lang="pt-PT" baseline="0" dirty="0" err="1" smtClean="0"/>
              <a:t>dynamically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values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according</a:t>
            </a:r>
            <a:r>
              <a:rPr lang="pt-PT" baseline="0" dirty="0" smtClean="0"/>
              <a:t> to a </a:t>
            </a:r>
            <a:r>
              <a:rPr lang="pt-PT" baseline="0" dirty="0" err="1" smtClean="0"/>
              <a:t>certain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policy</a:t>
            </a:r>
            <a:r>
              <a:rPr lang="pt-PT" baseline="0" dirty="0" smtClean="0"/>
              <a:t>.</a:t>
            </a:r>
          </a:p>
          <a:p>
            <a:r>
              <a:rPr lang="pt-PT" baseline="0" dirty="0" err="1" smtClean="0"/>
              <a:t>However</a:t>
            </a:r>
            <a:r>
              <a:rPr lang="pt-PT" baseline="0" dirty="0" smtClean="0"/>
              <a:t>, in </a:t>
            </a:r>
            <a:r>
              <a:rPr lang="pt-PT" baseline="0" dirty="0" err="1" smtClean="0"/>
              <a:t>order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avoid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undisirable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Unjustifiable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High</a:t>
            </a:r>
            <a:r>
              <a:rPr lang="pt-PT" baseline="0" dirty="0" smtClean="0"/>
              <a:t> Fines,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automatically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adapt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depending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agents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beheviour</a:t>
            </a:r>
            <a:r>
              <a:rPr lang="pt-PT" baseline="0" dirty="0" smtClean="0"/>
              <a:t>. </a:t>
            </a:r>
          </a:p>
          <a:p>
            <a:r>
              <a:rPr lang="pt-PT" baseline="0" dirty="0" err="1" smtClean="0"/>
              <a:t>Moreover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violations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decrease</a:t>
            </a:r>
            <a:r>
              <a:rPr lang="pt-PT" baseline="0" dirty="0" smtClean="0"/>
              <a:t> Fines ‘ VALUES.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interrelated</a:t>
            </a:r>
            <a:r>
              <a:rPr lang="pt-PT" baseline="0" dirty="0" smtClean="0"/>
              <a:t>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33</a:t>
            </a:fld>
            <a:endParaRPr lang="pt-P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36</a:t>
            </a:fld>
            <a:endParaRPr lang="pt-P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39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D nature meaning that they are intrinsically Distributed, Decentralized (which is different) as well as Dynamic.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software-based system presenting the following properties: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Autonomy - agents have some kind of control over their actions and internal state;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Social ability - agents interact with other agents via an agent-communication language;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Reactivity- agents perceive and respond to the environment;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Pro-activeness: agents do not simply act in response to their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environment, they are able to exhibit goal-directed behaviour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by taking initiative.” They are persistent in trying to reach</a:t>
            </a:r>
            <a:r>
              <a:rPr lang="en-GB" sz="1200" baseline="0" dirty="0" smtClean="0">
                <a:solidFill>
                  <a:schemeClr val="tx1"/>
                </a:solidFill>
              </a:rPr>
              <a:t>  their goals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Furthermore, whenever researchers want to explicitly refer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more specifically to intelligent agents, they use so called</a:t>
            </a:r>
          </a:p>
          <a:p>
            <a:pPr algn="l"/>
            <a:r>
              <a:rPr lang="en-GB" sz="1200" dirty="0" err="1" smtClean="0">
                <a:solidFill>
                  <a:schemeClr val="tx1"/>
                </a:solidFill>
              </a:rPr>
              <a:t>mentalistic</a:t>
            </a:r>
            <a:r>
              <a:rPr lang="en-GB" sz="1200" dirty="0" smtClean="0">
                <a:solidFill>
                  <a:schemeClr val="tx1"/>
                </a:solidFill>
              </a:rPr>
              <a:t> notions like knowledge, beliefs, intentions, desires,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choices, commitments, and obligation</a:t>
            </a:r>
            <a:endParaRPr lang="en-GB" sz="1200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 is a 5-tuple, MAS = (S;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Act M;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fa;L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where: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MAS, L always include a set of primitives for building up protocols for agents interaction. Moreover, MAS mapping</a:t>
            </a:r>
          </a:p>
          <a:p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negotiation</a:t>
            </a:r>
            <a:r>
              <a:rPr lang="pt-P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Trust : subjective measure perceived by a</a:t>
            </a:r>
          </a:p>
          <a:p>
            <a:pPr algn="l"/>
            <a:r>
              <a:rPr lang="en-US" sz="1200" dirty="0" err="1" smtClean="0">
                <a:solidFill>
                  <a:schemeClr val="tx1"/>
                </a:solidFill>
              </a:rPr>
              <a:t>truster</a:t>
            </a:r>
            <a:r>
              <a:rPr lang="en-US" sz="1200" dirty="0" smtClean="0">
                <a:solidFill>
                  <a:schemeClr val="tx1"/>
                </a:solidFill>
              </a:rPr>
              <a:t> (an agent willing to make a decision about another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one) of the intrinsic trustworthiness of the other agent’s</a:t>
            </a:r>
          </a:p>
          <a:p>
            <a:pPr algn="l"/>
            <a:r>
              <a:rPr lang="pt-PT" sz="1200" dirty="0" smtClean="0">
                <a:solidFill>
                  <a:schemeClr val="tx1"/>
                </a:solidFill>
              </a:rPr>
              <a:t>expertise, </a:t>
            </a:r>
            <a:r>
              <a:rPr lang="pt-PT" sz="1200" dirty="0" err="1" smtClean="0">
                <a:solidFill>
                  <a:schemeClr val="tx1"/>
                </a:solidFill>
              </a:rPr>
              <a:t>the</a:t>
            </a:r>
            <a:r>
              <a:rPr lang="pt-PT" sz="1200" dirty="0" smtClean="0">
                <a:solidFill>
                  <a:schemeClr val="tx1"/>
                </a:solidFill>
              </a:rPr>
              <a:t> </a:t>
            </a:r>
            <a:r>
              <a:rPr lang="pt-PT" sz="1200" dirty="0" err="1" smtClean="0">
                <a:solidFill>
                  <a:schemeClr val="tx1"/>
                </a:solidFill>
              </a:rPr>
              <a:t>trustee</a:t>
            </a:r>
            <a:r>
              <a:rPr lang="pt-PT" sz="1200" dirty="0" smtClean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  <a:latin typeface="NimbusRomNo9L-Regu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specication of an institutional normative environment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agents, representing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business entities, negotiate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contractual relationships. Such relationships are expressed by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contractual norms that will guide further interactions among contractual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partners. The normative environment that we propose has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to monitor norm abidance, by maintaining a normative state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applying monitoring rules and contractual norms. Our approach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by Searle's work on institutional reality [182], in order to bring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facts into the normative environment. Also, the environment is institutional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sense that it is empowered to enforce norms should they be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violated.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hierarchical normative framework model with norm defeasibility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facilitate the establishment of e-contracts, the normative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includes a supportive and extensible normative framework model.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model is inspired by notions coming from contract law theory, namely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\default rules" { background norms to be applied in the absence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any explicit agreement to the contrary. This normative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composed of a hierarchy of contexts, within which norms are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DC411-E701-4413-ABD7-85092E08C081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7562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2059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169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2057400" cy="526893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0114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c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50006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061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="" xmlns:p14="http://schemas.microsoft.com/office/powerpoint/2010/main" val="134828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2837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3173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190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46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9430"/>
            <a:ext cx="3008313" cy="7921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785794"/>
            <a:ext cx="5111750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="" xmlns:p14="http://schemas.microsoft.com/office/powerpoint/2010/main" val="385977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785793"/>
            <a:ext cx="5486400" cy="394178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="" xmlns:p14="http://schemas.microsoft.com/office/powerpoint/2010/main" val="213274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785813"/>
            <a:ext cx="8229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44863" y="6581775"/>
            <a:ext cx="5799137" cy="242888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180000" tIns="61200" rIns="0" bIns="46800" anchor="ctr">
            <a:spAutoFit/>
          </a:bodyPr>
          <a:lstStyle/>
          <a:p>
            <a:pPr defTabSz="457200">
              <a:lnSpc>
                <a:spcPct val="70000"/>
              </a:lnSpc>
              <a:spcBef>
                <a:spcPts val="300"/>
              </a:spcBef>
              <a:spcAft>
                <a:spcPct val="1500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NIAD&amp;R – Distributed Artificial Intelligence and Robotics Group</a:t>
            </a:r>
          </a:p>
        </p:txBody>
      </p:sp>
      <p:pic>
        <p:nvPicPr>
          <p:cNvPr id="1029" name="Picture 9" descr="LIACC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22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3419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532813" y="6583363"/>
            <a:ext cx="611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7431D31-78EF-4AC1-8E99-23FB8D334C3D}" type="slidenum">
              <a:rPr lang="en-US" sz="1200" smtClean="0"/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fe.up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SDIMA_GQN_Demo.av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NTE_video_20120611_1015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tivas.sapo.pt/2011/twitometro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oxx.sapo.pt/mvdi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Software Agents: Can we Trust them? </a:t>
            </a: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28092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Eugénio</a:t>
            </a:r>
            <a:r>
              <a:rPr lang="en-US" i="1" dirty="0" smtClean="0">
                <a:solidFill>
                  <a:schemeClr val="tx1"/>
                </a:solidFill>
              </a:rPr>
              <a:t> Oliveira</a:t>
            </a:r>
            <a:endParaRPr lang="pt-PT" i="1" dirty="0">
              <a:solidFill>
                <a:schemeClr val="tx1"/>
              </a:solidFill>
            </a:endParaRP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3000" i="1" dirty="0" smtClean="0"/>
              <a:t>LIACC and Faculty of Engineering, </a:t>
            </a:r>
            <a:r>
              <a:rPr lang="pt-PT" sz="3000" b="1" i="1" dirty="0" smtClean="0"/>
              <a:t>University</a:t>
            </a:r>
            <a:r>
              <a:rPr lang="pt-PT" sz="3000" i="1" dirty="0" smtClean="0"/>
              <a:t> </a:t>
            </a:r>
            <a:r>
              <a:rPr lang="pt-PT" sz="3000" b="1" i="1" dirty="0" smtClean="0"/>
              <a:t>of Porto</a:t>
            </a: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3000" i="1" dirty="0" smtClean="0">
                <a:hlinkClick r:id="rId3"/>
              </a:rPr>
              <a:t>eco@fe.up.pt</a:t>
            </a:r>
            <a:endParaRPr lang="pt-PT" sz="3000" i="1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endParaRPr lang="pt-PT" sz="3000" i="1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endParaRPr lang="pt-PT" sz="3000" i="1" dirty="0"/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2600" dirty="0" smtClean="0">
                <a:solidFill>
                  <a:schemeClr val="tx1"/>
                </a:solidFill>
              </a:rPr>
              <a:t>INES 2012</a:t>
            </a:r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16th IEEE International Conference on Intelligent Engineering Systems</a:t>
            </a:r>
            <a:endParaRPr lang="pt-PT" sz="2200" dirty="0" smtClean="0"/>
          </a:p>
          <a:p>
            <a:pPr>
              <a:tabLst>
                <a:tab pos="1074738" algn="ctr"/>
                <a:tab pos="5016500" algn="ctr"/>
              </a:tabLst>
              <a:defRPr/>
            </a:pPr>
            <a:r>
              <a:rPr lang="pt-PT" sz="2600" i="1" dirty="0" smtClean="0"/>
              <a:t>June 13th, 2012, Costa da Caparica, Portugal</a:t>
            </a:r>
            <a:endParaRPr lang="pt-PT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34563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Normative </a:t>
            </a:r>
            <a:r>
              <a:rPr lang="en-GB" sz="2400" dirty="0" smtClean="0">
                <a:solidFill>
                  <a:schemeClr val="tx1"/>
                </a:solidFill>
              </a:rPr>
              <a:t>Environment          </a:t>
            </a:r>
            <a:r>
              <a:rPr lang="en-GB" sz="2400" b="1" i="1" dirty="0" smtClean="0">
                <a:solidFill>
                  <a:schemeClr val="tx1"/>
                </a:solidFill>
              </a:rPr>
              <a:t>NE = </a:t>
            </a:r>
            <a:r>
              <a:rPr lang="en-GB" sz="2400" b="1" i="1" dirty="0" smtClean="0">
                <a:solidFill>
                  <a:schemeClr val="tx1"/>
                </a:solidFill>
                <a:sym typeface="Symbol"/>
              </a:rPr>
              <a:t></a:t>
            </a:r>
            <a:r>
              <a:rPr lang="en-GB" sz="2400" b="1" i="1" dirty="0" smtClean="0">
                <a:solidFill>
                  <a:schemeClr val="tx1"/>
                </a:solidFill>
              </a:rPr>
              <a:t> REA; BF; CR; NS; IR; N</a:t>
            </a:r>
            <a:r>
              <a:rPr lang="en-GB" sz="2400" b="1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r>
              <a:rPr lang="en-GB" sz="2400" b="1" i="1" dirty="0" smtClean="0">
                <a:solidFill>
                  <a:schemeClr val="tx1"/>
                </a:solidFill>
                <a:sym typeface="Symbol"/>
              </a:rPr>
              <a:t>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REA of role-enacting agents,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BF of brute facts,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of CR of constitutive rules,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normative state NS,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IR of institutional rules to manipulate the normative state </a:t>
            </a:r>
          </a:p>
          <a:p>
            <a:pPr lvl="1" algn="l"/>
            <a:r>
              <a:rPr lang="en-GB" sz="2400" dirty="0" smtClean="0">
                <a:solidFill>
                  <a:schemeClr val="tx1"/>
                </a:solidFill>
              </a:rPr>
              <a:t>a set N of norms, which can be seen as a special kind of rules.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4293096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Rules</a:t>
            </a:r>
            <a:r>
              <a:rPr lang="en-US" sz="2400" dirty="0" smtClean="0"/>
              <a:t> </a:t>
            </a:r>
            <a:r>
              <a:rPr lang="en-US" sz="2400" b="1" dirty="0" smtClean="0"/>
              <a:t>monitor</a:t>
            </a:r>
            <a:r>
              <a:rPr lang="en-US" sz="2400" dirty="0" smtClean="0"/>
              <a:t> the normative state in order to detect the fulfillment or violation of obligations.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 </a:t>
            </a:r>
            <a:r>
              <a:rPr lang="en-GB" sz="2400" dirty="0" smtClean="0"/>
              <a:t>“</a:t>
            </a:r>
            <a:r>
              <a:rPr lang="en-US" sz="2400" b="1" dirty="0" smtClean="0"/>
              <a:t>produce</a:t>
            </a:r>
            <a:r>
              <a:rPr lang="en-US" sz="2400" dirty="0" smtClean="0"/>
              <a:t>” those deontic statements upon </a:t>
            </a:r>
            <a:r>
              <a:rPr lang="pt-PT" sz="2400" dirty="0" smtClean="0"/>
              <a:t>certain normative state conditions.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208912" cy="108012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Cooperative Scenario </a:t>
            </a:r>
            <a:r>
              <a:rPr lang="en-GB" sz="3200" dirty="0" smtClean="0">
                <a:solidFill>
                  <a:srgbClr val="C00000"/>
                </a:solidFill>
              </a:rPr>
              <a:t>:</a:t>
            </a:r>
            <a:r>
              <a:rPr lang="en-GB" sz="3200" dirty="0" smtClean="0"/>
              <a:t> </a:t>
            </a:r>
            <a:r>
              <a:rPr lang="en-GB" sz="2800" i="1" dirty="0" smtClean="0"/>
              <a:t>Negotiating solutions</a:t>
            </a:r>
            <a:endParaRPr lang="en-GB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230425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Problem</a:t>
            </a:r>
            <a:r>
              <a:rPr lang="en-GB" sz="3000" b="1" dirty="0" smtClean="0">
                <a:solidFill>
                  <a:schemeClr val="tx1"/>
                </a:solidFill>
              </a:rPr>
              <a:t>:</a:t>
            </a:r>
            <a:endParaRPr lang="en-GB" sz="30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previously established flights schedule </a:t>
            </a:r>
            <a:r>
              <a:rPr lang="en-GB" sz="2600" b="1" dirty="0" smtClean="0">
                <a:solidFill>
                  <a:srgbClr val="C00000"/>
                </a:solidFill>
              </a:rPr>
              <a:t>plan</a:t>
            </a:r>
            <a:r>
              <a:rPr lang="en-GB" sz="2600" dirty="0" smtClean="0">
                <a:solidFill>
                  <a:schemeClr val="tx1"/>
                </a:solidFill>
              </a:rPr>
              <a:t> fails due to unexpected events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Airline Operations Control Centres are responsible for </a:t>
            </a:r>
            <a:r>
              <a:rPr lang="en-GB" sz="2600" b="1" dirty="0" smtClean="0">
                <a:solidFill>
                  <a:schemeClr val="tx1"/>
                </a:solidFill>
              </a:rPr>
              <a:t>Disruption Management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95536" y="5445224"/>
            <a:ext cx="82809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400" b="1" dirty="0" smtClean="0"/>
              <a:t>Dimensions</a:t>
            </a:r>
            <a:r>
              <a:rPr lang="en-GB" sz="2400" dirty="0" smtClean="0"/>
              <a:t> of the problem/solution COSTS: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CREW / PASSENGERS/ AIRCRAFT</a:t>
            </a:r>
          </a:p>
        </p:txBody>
      </p:sp>
      <p:sp>
        <p:nvSpPr>
          <p:cNvPr id="5" name="CaixaDeTexto 4"/>
          <p:cNvSpPr txBox="1"/>
          <p:nvPr/>
        </p:nvSpPr>
        <p:spPr>
          <a:xfrm rot="20651162">
            <a:off x="3774537" y="5384899"/>
            <a:ext cx="54217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Acknowledgement due to PhD Student </a:t>
            </a:r>
            <a:r>
              <a:rPr lang="en-GB" b="1" dirty="0" err="1" smtClean="0"/>
              <a:t>António</a:t>
            </a:r>
            <a:r>
              <a:rPr lang="en-GB" b="1" dirty="0" smtClean="0"/>
              <a:t> Castro 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67544" y="3356992"/>
            <a:ext cx="86764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main </a:t>
            </a:r>
            <a:r>
              <a:rPr lang="en-GB" sz="2800" b="1" dirty="0" smtClean="0">
                <a:solidFill>
                  <a:srgbClr val="FF0000"/>
                </a:solidFill>
              </a:rPr>
              <a:t>Events</a:t>
            </a:r>
            <a:r>
              <a:rPr lang="en-GB" sz="2800" b="1" dirty="0" smtClean="0"/>
              <a:t>:</a:t>
            </a:r>
            <a:endParaRPr lang="en-GB" sz="28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dirty="0" smtClean="0"/>
              <a:t>Flight</a:t>
            </a:r>
            <a:r>
              <a:rPr lang="en-GB" sz="2400" b="1" dirty="0" smtClean="0"/>
              <a:t> Arrival </a:t>
            </a:r>
            <a:r>
              <a:rPr lang="en-GB" sz="2400" dirty="0" smtClean="0"/>
              <a:t>Delay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Flight </a:t>
            </a:r>
            <a:r>
              <a:rPr lang="en-GB" sz="2400" b="1" dirty="0" smtClean="0"/>
              <a:t>Departure</a:t>
            </a:r>
            <a:r>
              <a:rPr lang="en-GB" sz="2400" dirty="0" smtClean="0"/>
              <a:t> Delay </a:t>
            </a:r>
          </a:p>
          <a:p>
            <a:pPr lvl="1"/>
            <a:r>
              <a:rPr lang="en-GB" sz="2000" b="1" dirty="0" smtClean="0">
                <a:solidFill>
                  <a:srgbClr val="0000FF"/>
                </a:solidFill>
              </a:rPr>
              <a:t>Crew</a:t>
            </a:r>
            <a:r>
              <a:rPr lang="en-GB" sz="2000" dirty="0" smtClean="0"/>
              <a:t> delay, crew absenteeism, loading delay, </a:t>
            </a:r>
            <a:r>
              <a:rPr lang="en-GB" sz="2000" b="1" dirty="0" smtClean="0">
                <a:solidFill>
                  <a:srgbClr val="0000FF"/>
                </a:solidFill>
              </a:rPr>
              <a:t>passenger</a:t>
            </a:r>
            <a:r>
              <a:rPr lang="en-GB" sz="2000" dirty="0" smtClean="0"/>
              <a:t> delay, traffic control delay, </a:t>
            </a:r>
            <a:r>
              <a:rPr lang="en-GB" sz="2000" b="1" dirty="0" smtClean="0">
                <a:solidFill>
                  <a:srgbClr val="0000FF"/>
                </a:solidFill>
              </a:rPr>
              <a:t>aircraft</a:t>
            </a:r>
            <a:r>
              <a:rPr lang="en-GB" sz="2000" dirty="0" smtClean="0"/>
              <a:t> malfunction, weather conditions and a flight arrival delay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08912" cy="1080120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Cooperative Scenario :</a:t>
            </a:r>
            <a:r>
              <a:rPr lang="en-GB" sz="3200" dirty="0" smtClean="0"/>
              <a:t> </a:t>
            </a:r>
            <a:r>
              <a:rPr lang="en-GB" sz="2800" i="1" dirty="0" smtClean="0"/>
              <a:t>Negotiating solutions</a:t>
            </a:r>
            <a:endParaRPr lang="en-GB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3672408" cy="252028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MASDIMA – MAS for Disruption Management:</a:t>
            </a:r>
            <a:endParaRPr lang="en-GB" sz="2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Manager Agents collect solutions using different Algorithms.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Agents are Experts in each one of the Dimensions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8418"/>
            <a:ext cx="4994126" cy="42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0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/>
              <a:t>da</a:t>
            </a:r>
            <a:r>
              <a:rPr lang="en-US" b="1" dirty="0" smtClean="0"/>
              <a:t>, </a:t>
            </a:r>
            <a:r>
              <a:rPr lang="en-US" b="1" i="1" dirty="0" smtClean="0"/>
              <a:t>dc</a:t>
            </a:r>
            <a:r>
              <a:rPr lang="en-US" b="1" dirty="0" smtClean="0"/>
              <a:t>, </a:t>
            </a:r>
            <a:r>
              <a:rPr lang="en-US" b="1" i="1" dirty="0" err="1" smtClean="0"/>
              <a:t>tt</a:t>
            </a:r>
            <a:r>
              <a:rPr lang="en-US" dirty="0" smtClean="0"/>
              <a:t>: aircraft delay, crew delay passenger trip time; </a:t>
            </a:r>
          </a:p>
          <a:p>
            <a:r>
              <a:rPr lang="en-US" b="1" i="1" dirty="0" smtClean="0"/>
              <a:t>ac</a:t>
            </a:r>
            <a:r>
              <a:rPr lang="en-US" b="1" dirty="0" smtClean="0"/>
              <a:t>, </a:t>
            </a:r>
            <a:r>
              <a:rPr lang="en-US" b="1" i="1" dirty="0" smtClean="0"/>
              <a:t>cc</a:t>
            </a:r>
            <a:r>
              <a:rPr lang="en-US" b="1" dirty="0" smtClean="0"/>
              <a:t>, </a:t>
            </a:r>
            <a:r>
              <a:rPr lang="en-US" b="1" i="1" dirty="0" smtClean="0"/>
              <a:t>pc</a:t>
            </a:r>
            <a:r>
              <a:rPr lang="en-US" dirty="0" smtClean="0"/>
              <a:t>: aircraft cost, crew costs, passenger cost of a specific proposal. 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2420888"/>
            <a:ext cx="9144000" cy="4032448"/>
            <a:chOff x="0" y="2420888"/>
            <a:chExt cx="9144000" cy="4032448"/>
          </a:xfrm>
        </p:grpSpPr>
        <p:pic>
          <p:nvPicPr>
            <p:cNvPr id="1027" name="Picture 3" descr="Equation01_EvaluationFunc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517232"/>
              <a:ext cx="8164907" cy="936104"/>
            </a:xfrm>
            <a:prstGeom prst="rect">
              <a:avLst/>
            </a:prstGeom>
            <a:noFill/>
          </p:spPr>
        </p:pic>
        <p:sp>
          <p:nvSpPr>
            <p:cNvPr id="7" name="Seta curvada à esquerda 6"/>
            <p:cNvSpPr/>
            <p:nvPr/>
          </p:nvSpPr>
          <p:spPr>
            <a:xfrm>
              <a:off x="8316416" y="2420888"/>
              <a:ext cx="827584" cy="367240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4211960" cy="1470025"/>
          </a:xfrm>
        </p:spPr>
        <p:txBody>
          <a:bodyPr/>
          <a:lstStyle/>
          <a:p>
            <a:pPr algn="l"/>
            <a:r>
              <a:rPr lang="en-US" sz="2800" dirty="0" smtClean="0"/>
              <a:t>Manager-level Negotiation</a:t>
            </a:r>
            <a:r>
              <a:rPr lang="en-US" sz="3200" dirty="0" smtClean="0"/>
              <a:t>:</a:t>
            </a:r>
          </a:p>
        </p:txBody>
      </p:sp>
      <p:pic>
        <p:nvPicPr>
          <p:cNvPr id="38914" name="Picture 2" descr="GQ-Negotiation Protocol (Simplifi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692696"/>
            <a:ext cx="51562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2699792" y="1772816"/>
            <a:ext cx="2088232" cy="400110"/>
            <a:chOff x="2699792" y="1772816"/>
            <a:chExt cx="2088232" cy="400110"/>
          </a:xfrm>
        </p:grpSpPr>
        <p:sp>
          <p:nvSpPr>
            <p:cNvPr id="5" name="Seta para a direita 4"/>
            <p:cNvSpPr/>
            <p:nvPr/>
          </p:nvSpPr>
          <p:spPr>
            <a:xfrm>
              <a:off x="3851920" y="1772816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699792" y="1772816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 smtClean="0"/>
                <a:t>CFP</a:t>
              </a:r>
              <a:endParaRPr lang="pt-PT" sz="2000" b="1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04048" y="2348880"/>
            <a:ext cx="3680535" cy="1564752"/>
            <a:chOff x="5004048" y="2348880"/>
            <a:chExt cx="3680535" cy="1564752"/>
          </a:xfrm>
        </p:grpSpPr>
        <p:grpSp>
          <p:nvGrpSpPr>
            <p:cNvPr id="10" name="Grupo 9"/>
            <p:cNvGrpSpPr/>
            <p:nvPr/>
          </p:nvGrpSpPr>
          <p:grpSpPr>
            <a:xfrm>
              <a:off x="5004048" y="2348880"/>
              <a:ext cx="2850616" cy="1564752"/>
              <a:chOff x="5004048" y="2348880"/>
              <a:chExt cx="2850616" cy="1564752"/>
            </a:xfrm>
          </p:grpSpPr>
          <p:sp>
            <p:nvSpPr>
              <p:cNvPr id="6" name="Seta para a esquerda 5"/>
              <p:cNvSpPr/>
              <p:nvPr/>
            </p:nvSpPr>
            <p:spPr>
              <a:xfrm>
                <a:off x="5004048" y="234888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" name="Seta para a esquerda 6"/>
              <p:cNvSpPr/>
              <p:nvPr/>
            </p:nvSpPr>
            <p:spPr>
              <a:xfrm>
                <a:off x="5868144" y="270892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8" name="Seta para a esquerda 7"/>
              <p:cNvSpPr/>
              <p:nvPr/>
            </p:nvSpPr>
            <p:spPr>
              <a:xfrm>
                <a:off x="6876256" y="3429000"/>
                <a:ext cx="978408" cy="4846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4" name="CaixaDeTexto 13"/>
            <p:cNvSpPr txBox="1"/>
            <p:nvPr/>
          </p:nvSpPr>
          <p:spPr>
            <a:xfrm>
              <a:off x="7596336" y="2708920"/>
              <a:ext cx="1088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 smtClean="0"/>
                <a:t>Proposals</a:t>
              </a:r>
              <a:endParaRPr lang="pt-PT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835696" y="3717032"/>
            <a:ext cx="3096344" cy="830997"/>
            <a:chOff x="1979712" y="3717032"/>
            <a:chExt cx="3096344" cy="830997"/>
          </a:xfrm>
        </p:grpSpPr>
        <p:sp>
          <p:nvSpPr>
            <p:cNvPr id="9" name="Seta para a direita 8"/>
            <p:cNvSpPr/>
            <p:nvPr/>
          </p:nvSpPr>
          <p:spPr>
            <a:xfrm>
              <a:off x="4139952" y="3861048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979712" y="3717032"/>
              <a:ext cx="2752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err="1" smtClean="0"/>
                <a:t>Eval</a:t>
              </a:r>
              <a:r>
                <a:rPr lang="pt-PT" sz="2400" dirty="0" smtClean="0"/>
                <a:t>+</a:t>
              </a:r>
            </a:p>
            <a:p>
              <a:r>
                <a:rPr lang="pt-PT" sz="2400" dirty="0" err="1" smtClean="0"/>
                <a:t>Qualitative</a:t>
              </a:r>
              <a:r>
                <a:rPr lang="pt-PT" sz="2400" dirty="0" smtClean="0"/>
                <a:t> feedback</a:t>
              </a:r>
              <a:endParaRPr lang="pt-PT" sz="24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411760" y="4797152"/>
            <a:ext cx="2232248" cy="830997"/>
            <a:chOff x="2411760" y="4797152"/>
            <a:chExt cx="2232248" cy="830997"/>
          </a:xfrm>
        </p:grpSpPr>
        <p:sp>
          <p:nvSpPr>
            <p:cNvPr id="11" name="Seta para a direita 10"/>
            <p:cNvSpPr/>
            <p:nvPr/>
          </p:nvSpPr>
          <p:spPr>
            <a:xfrm>
              <a:off x="3707904" y="4941168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  </a:t>
              </a:r>
              <a:endParaRPr lang="pt-PT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411760" y="4797152"/>
              <a:ext cx="12458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err="1" smtClean="0"/>
                <a:t>Decision</a:t>
              </a:r>
              <a:endParaRPr lang="pt-PT" sz="2400" dirty="0" smtClean="0"/>
            </a:p>
            <a:p>
              <a:r>
                <a:rPr lang="pt-PT" sz="2400" dirty="0" smtClean="0"/>
                <a:t>(winner)</a:t>
              </a:r>
              <a:endParaRPr lang="pt-PT" sz="24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692696"/>
            <a:ext cx="39959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Cooperative Scenario: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Q-Negotiation</a:t>
            </a: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hlinkClick r:id="rId3" action="ppaction://hlinkfile"/>
              </a:rPr>
              <a:t>MASDIMA</a:t>
            </a:r>
            <a:endParaRPr lang="en-US" sz="3200" dirty="0" smtClean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/>
          <a:lstStyle/>
          <a:p>
            <a:r>
              <a:rPr lang="pt-PT" i="1" dirty="0" err="1" smtClean="0">
                <a:solidFill>
                  <a:schemeClr val="tx1"/>
                </a:solidFill>
              </a:rPr>
              <a:t>Multi-Agent</a:t>
            </a:r>
            <a:r>
              <a:rPr lang="pt-PT" i="1" dirty="0" smtClean="0">
                <a:solidFill>
                  <a:schemeClr val="tx1"/>
                </a:solidFill>
              </a:rPr>
              <a:t> </a:t>
            </a:r>
            <a:r>
              <a:rPr lang="pt-PT" i="1" dirty="0" err="1" smtClean="0">
                <a:solidFill>
                  <a:schemeClr val="tx1"/>
                </a:solidFill>
              </a:rPr>
              <a:t>System</a:t>
            </a:r>
            <a:r>
              <a:rPr lang="pt-PT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PT" i="1" dirty="0" smtClean="0">
                <a:solidFill>
                  <a:schemeClr val="tx1"/>
                </a:solidFill>
              </a:rPr>
              <a:t>for </a:t>
            </a:r>
            <a:r>
              <a:rPr lang="pt-PT" i="1" dirty="0" err="1" smtClean="0">
                <a:solidFill>
                  <a:schemeClr val="tx1"/>
                </a:solidFill>
              </a:rPr>
              <a:t>Disruption</a:t>
            </a:r>
            <a:r>
              <a:rPr lang="pt-PT" i="1" dirty="0" smtClean="0">
                <a:solidFill>
                  <a:schemeClr val="tx1"/>
                </a:solidFill>
              </a:rPr>
              <a:t> Management</a:t>
            </a:r>
          </a:p>
          <a:p>
            <a:r>
              <a:rPr lang="pt-PT" i="1" dirty="0" smtClean="0">
                <a:solidFill>
                  <a:schemeClr val="tx1"/>
                </a:solidFill>
              </a:rPr>
              <a:t>E. Oliveira + A. Castro</a:t>
            </a:r>
            <a:endParaRPr lang="pt-P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7160840" cy="72008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Acknowledgement is due to H. Lopes Cardoso, J. </a:t>
            </a:r>
            <a:r>
              <a:rPr lang="en-GB" dirty="0" err="1" smtClean="0"/>
              <a:t>Urbano</a:t>
            </a:r>
            <a:r>
              <a:rPr lang="en-GB" dirty="0" smtClean="0"/>
              <a:t>, </a:t>
            </a:r>
            <a:r>
              <a:rPr lang="en-GB" dirty="0" err="1" smtClean="0"/>
              <a:t>A.P.Rocha</a:t>
            </a:r>
            <a:r>
              <a:rPr lang="en-GB" dirty="0" smtClean="0"/>
              <a:t>, P. </a:t>
            </a:r>
            <a:r>
              <a:rPr lang="en-GB" dirty="0" err="1" smtClean="0"/>
              <a:t>Brandão</a:t>
            </a:r>
            <a:endParaRPr lang="en-GB" dirty="0" smtClean="0"/>
          </a:p>
          <a:p>
            <a:pPr algn="l">
              <a:tabLst>
                <a:tab pos="1074738" algn="ctr"/>
                <a:tab pos="5016500" algn="ctr"/>
              </a:tabLst>
              <a:defRPr/>
            </a:pP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147372"/>
            <a:ext cx="9118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Agents represent different </a:t>
            </a:r>
            <a:r>
              <a:rPr lang="en-GB" sz="2400" b="1" dirty="0" smtClean="0">
                <a:solidFill>
                  <a:srgbClr val="C00000"/>
                </a:solidFill>
              </a:rPr>
              <a:t>alternatives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to </a:t>
            </a:r>
            <a:r>
              <a:rPr lang="en-GB" sz="2400" dirty="0" smtClean="0"/>
              <a:t>answer the same question /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					solve</a:t>
            </a:r>
            <a:r>
              <a:rPr lang="en-GB" sz="2400" dirty="0" smtClean="0"/>
              <a:t> the same problem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Agents have to </a:t>
            </a:r>
            <a:r>
              <a:rPr lang="en-GB" sz="2400" b="1" dirty="0" smtClean="0">
                <a:solidFill>
                  <a:srgbClr val="C00000"/>
                </a:solidFill>
              </a:rPr>
              <a:t>select</a:t>
            </a:r>
            <a:r>
              <a:rPr lang="en-GB" sz="2400" dirty="0" smtClean="0"/>
              <a:t> among different </a:t>
            </a:r>
            <a:r>
              <a:rPr lang="en-GB" sz="2400" b="1" dirty="0" smtClean="0">
                <a:solidFill>
                  <a:srgbClr val="C00000"/>
                </a:solidFill>
              </a:rPr>
              <a:t>alternatives</a:t>
            </a:r>
            <a:endParaRPr lang="en-GB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4005064"/>
            <a:ext cx="6477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Structured (open and distributed) </a:t>
            </a:r>
            <a:r>
              <a:rPr lang="en-GB" sz="2400" b="1" dirty="0" smtClean="0">
                <a:solidFill>
                  <a:srgbClr val="C00000"/>
                </a:solidFill>
              </a:rPr>
              <a:t>Environments</a:t>
            </a:r>
            <a:r>
              <a:rPr lang="en-GB" sz="2400" dirty="0" smtClean="0"/>
              <a:t>:</a:t>
            </a:r>
          </a:p>
          <a:p>
            <a:pPr lvl="3">
              <a:buFont typeface="Arial" pitchFamily="34" charset="0"/>
              <a:buChar char="•"/>
            </a:pPr>
            <a:r>
              <a:rPr lang="en-GB" sz="2400" dirty="0" smtClean="0"/>
              <a:t> Enforces </a:t>
            </a:r>
            <a:r>
              <a:rPr lang="en-GB" sz="2400" b="1" dirty="0" smtClean="0">
                <a:solidFill>
                  <a:srgbClr val="C00000"/>
                </a:solidFill>
              </a:rPr>
              <a:t>Normative</a:t>
            </a:r>
            <a:r>
              <a:rPr lang="en-GB" sz="2400" dirty="0" smtClean="0"/>
              <a:t> behaviour</a:t>
            </a:r>
          </a:p>
          <a:p>
            <a:pPr lvl="3">
              <a:buFont typeface="Arial" pitchFamily="34" charset="0"/>
              <a:buChar char="•"/>
            </a:pPr>
            <a:r>
              <a:rPr lang="en-GB" sz="2400" dirty="0" smtClean="0"/>
              <a:t> Provides </a:t>
            </a:r>
            <a:r>
              <a:rPr lang="en-GB" sz="2400" b="1" dirty="0" smtClean="0">
                <a:solidFill>
                  <a:srgbClr val="C00000"/>
                </a:solidFill>
              </a:rPr>
              <a:t>Trust</a:t>
            </a:r>
            <a:r>
              <a:rPr lang="en-GB" sz="2400" dirty="0" smtClean="0"/>
              <a:t> indicators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692151"/>
            <a:ext cx="8820472" cy="1224682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C00000"/>
                </a:solidFill>
              </a:rPr>
              <a:t>Competitive Scenario</a:t>
            </a:r>
            <a:r>
              <a:rPr lang="en-GB" sz="3200" dirty="0" smtClean="0"/>
              <a:t>: </a:t>
            </a:r>
            <a:r>
              <a:rPr lang="en-GB" sz="2400" i="1" dirty="0" smtClean="0"/>
              <a:t>Trust under Normative Environments</a:t>
            </a:r>
            <a:endParaRPr lang="en-GB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C00000"/>
                </a:solidFill>
              </a:rPr>
              <a:t>Competitive Scenario</a:t>
            </a:r>
            <a:r>
              <a:rPr lang="en-GB" sz="3200" dirty="0" smtClean="0"/>
              <a:t>: </a:t>
            </a:r>
            <a:r>
              <a:rPr lang="en-GB" sz="2400" i="1" dirty="0" smtClean="0"/>
              <a:t>Trust under Normative Environments</a:t>
            </a:r>
            <a:endParaRPr lang="en-GB" sz="3200" i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112906" y="3731548"/>
            <a:ext cx="803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B2B Scenario:</a:t>
            </a:r>
          </a:p>
          <a:p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Selecting enterprise partners for establishing e-Contracts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endParaRPr lang="en-GB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132856"/>
            <a:ext cx="8284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Examples: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 Cyber-Physical Systems (e.g. Social Networks relationships)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 B2B operations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ANTE</a:t>
            </a:r>
            <a:r>
              <a:rPr lang="en-US" sz="3200" dirty="0"/>
              <a:t>: 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200" dirty="0" smtClean="0"/>
              <a:t>greement </a:t>
            </a:r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r>
              <a:rPr lang="en-US" sz="3200" dirty="0" smtClean="0"/>
              <a:t>egotiation in </a:t>
            </a:r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3200" dirty="0"/>
              <a:t>ormative and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dirty="0"/>
              <a:t>rust-enabled 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dirty="0"/>
              <a:t>nvironments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7160840" cy="720080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H. </a:t>
            </a:r>
            <a:r>
              <a:rPr lang="pt-PT" dirty="0"/>
              <a:t>Lopes </a:t>
            </a:r>
            <a:r>
              <a:rPr lang="pt-PT" dirty="0" smtClean="0"/>
              <a:t>Cardoso, J. Urbano, P. Brandão, </a:t>
            </a:r>
            <a:r>
              <a:rPr lang="pt-PT" dirty="0" err="1" smtClean="0"/>
              <a:t>A.P.Rocha</a:t>
            </a:r>
            <a:r>
              <a:rPr lang="pt-PT" dirty="0" smtClean="0"/>
              <a:t>, </a:t>
            </a:r>
            <a:r>
              <a:rPr lang="en-US" dirty="0" err="1" smtClean="0"/>
              <a:t>Eugénio</a:t>
            </a:r>
            <a:r>
              <a:rPr lang="en-US" dirty="0" smtClean="0"/>
              <a:t> </a:t>
            </a:r>
            <a:r>
              <a:rPr lang="en-US" dirty="0"/>
              <a:t>Oliveira</a:t>
            </a:r>
            <a:endParaRPr lang="pt-PT" dirty="0"/>
          </a:p>
          <a:p>
            <a:pPr algn="l">
              <a:tabLst>
                <a:tab pos="1074738" algn="ctr"/>
                <a:tab pos="5016500" algn="ctr"/>
              </a:tabLst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The ANTE framework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54" b="10455"/>
          <a:stretch/>
        </p:blipFill>
        <p:spPr bwMode="auto">
          <a:xfrm>
            <a:off x="2339752" y="1700808"/>
            <a:ext cx="4511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Automatic 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1"/>
            <a:ext cx="5122912" cy="288032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Negotiation-mediation service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Q-Negotiation protocol for </a:t>
            </a:r>
            <a:r>
              <a:rPr lang="en-US" dirty="0" smtClean="0">
                <a:solidFill>
                  <a:srgbClr val="C00000"/>
                </a:solidFill>
              </a:rPr>
              <a:t>partner selection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Multi-attribute negotiation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Qualitative feedback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Information privacy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Learning while negotiating</a:t>
            </a:r>
          </a:p>
        </p:txBody>
      </p:sp>
      <p:pic>
        <p:nvPicPr>
          <p:cNvPr id="1026" name="Picture 2" descr="C:\Users\hlc\Documents\My Received Files\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743583" cy="350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85192" y="4445496"/>
            <a:ext cx="5122912" cy="171980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b="1" dirty="0" smtClean="0"/>
              <a:t>Trust</a:t>
            </a:r>
            <a:r>
              <a:rPr lang="en-US" dirty="0" smtClean="0"/>
              <a:t>-aware </a:t>
            </a:r>
            <a:r>
              <a:rPr lang="en-US" dirty="0" smtClean="0">
                <a:solidFill>
                  <a:srgbClr val="C00000"/>
                </a:solidFill>
              </a:rPr>
              <a:t>contract negotiation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Pre-selection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Proposal evaluation</a:t>
            </a:r>
          </a:p>
          <a:p>
            <a:pPr lvl="2">
              <a:buFont typeface="Arial" charset="0"/>
              <a:buChar char="–"/>
              <a:defRPr/>
            </a:pPr>
            <a:r>
              <a:rPr lang="en-US" dirty="0" smtClean="0"/>
              <a:t>Contract drafting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804248" y="188640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831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813" y="1613525"/>
            <a:ext cx="266429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 smtClean="0"/>
              <a:t>LIACC</a:t>
            </a:r>
            <a:endParaRPr lang="en-US" sz="4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3568" y="2405613"/>
            <a:ext cx="7110790" cy="3399651"/>
            <a:chOff x="971600" y="2405613"/>
            <a:chExt cx="7110790" cy="3399651"/>
          </a:xfrm>
        </p:grpSpPr>
        <p:sp>
          <p:nvSpPr>
            <p:cNvPr id="7" name="Rounded Rectangle 6"/>
            <p:cNvSpPr/>
            <p:nvPr/>
          </p:nvSpPr>
          <p:spPr>
            <a:xfrm>
              <a:off x="1169622" y="3197701"/>
              <a:ext cx="2664296" cy="15841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Distributed AI and Robotics Group</a:t>
              </a:r>
              <a:endParaRPr lang="pt-PT" sz="2000" dirty="0" smtClean="0"/>
            </a:p>
            <a:p>
              <a:pPr algn="ctr"/>
              <a:r>
                <a:rPr lang="pt-PT" sz="2000" dirty="0" smtClean="0"/>
                <a:t>(DAI&amp;R / NIAD&amp;R)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18094" y="3197701"/>
              <a:ext cx="2664296" cy="15841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Computer Science Group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141" y="4869295"/>
              <a:ext cx="1818202" cy="93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69295"/>
              <a:ext cx="3060340" cy="92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>
              <a:stCxn id="4" idx="2"/>
              <a:endCxn id="7" idx="0"/>
            </p:cNvCxnSpPr>
            <p:nvPr/>
          </p:nvCxnSpPr>
          <p:spPr>
            <a:xfrm flipH="1">
              <a:off x="2501770" y="2405613"/>
              <a:ext cx="1935215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2"/>
              <a:endCxn id="9" idx="0"/>
            </p:cNvCxnSpPr>
            <p:nvPr/>
          </p:nvCxnSpPr>
          <p:spPr>
            <a:xfrm>
              <a:off x="4436985" y="2405613"/>
              <a:ext cx="2313257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7704" y="584765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43 Researchers (21 holding PhD)</a:t>
            </a:r>
            <a:endParaRPr lang="pt-P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C00000"/>
                </a:solidFill>
              </a:rPr>
              <a:t>ARTIFICIAL INTELLIGENCE AND COMPUTER SCIENCE LAB at UP</a:t>
            </a:r>
            <a:endParaRPr lang="pt-P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Normative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6480720" cy="165618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Normative framework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Hierarchical structure facilitating contract establishment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Context-related Norms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96046"/>
            <a:ext cx="1985962" cy="160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02" y="5213183"/>
            <a:ext cx="5605366" cy="138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95536" y="3212976"/>
            <a:ext cx="2376264" cy="1944216"/>
            <a:chOff x="323528" y="2996952"/>
            <a:chExt cx="2084337" cy="1484873"/>
          </a:xfrm>
        </p:grpSpPr>
        <p:pic>
          <p:nvPicPr>
            <p:cNvPr id="8" name="Picture 4" descr="rule_syst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96952"/>
              <a:ext cx="2084337" cy="14848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797" y="3260395"/>
              <a:ext cx="481851" cy="48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874515" y="3068960"/>
            <a:ext cx="6269485" cy="172819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Contract </a:t>
            </a:r>
            <a:r>
              <a:rPr lang="en-US" sz="2000" dirty="0">
                <a:solidFill>
                  <a:srgbClr val="C00000"/>
                </a:solidFill>
              </a:rPr>
              <a:t>monitoring and enforcement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Rule-based </a:t>
            </a:r>
            <a:r>
              <a:rPr lang="en-US" dirty="0" smtClean="0"/>
              <a:t>engine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Contractual obligations</a:t>
            </a:r>
          </a:p>
          <a:p>
            <a:pPr lvl="2">
              <a:defRPr/>
            </a:pPr>
            <a:r>
              <a:rPr lang="en-US" dirty="0" smtClean="0">
                <a:solidFill>
                  <a:srgbClr val="C00000"/>
                </a:solidFill>
              </a:rPr>
              <a:t>Directed obligations </a:t>
            </a:r>
            <a:r>
              <a:rPr lang="en-US" dirty="0" smtClean="0"/>
              <a:t>within </a:t>
            </a:r>
            <a:r>
              <a:rPr lang="en-US" dirty="0" smtClean="0">
                <a:solidFill>
                  <a:srgbClr val="C00000"/>
                </a:solidFill>
              </a:rPr>
              <a:t>time windows</a:t>
            </a:r>
          </a:p>
          <a:p>
            <a:pPr lvl="1">
              <a:defRPr/>
            </a:pPr>
            <a:r>
              <a:rPr lang="en-US" dirty="0" smtClean="0"/>
              <a:t>Deterrence Fines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6200000">
            <a:off x="8558732" y="1026444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411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Computational Trust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3645024"/>
            <a:ext cx="6203032" cy="259228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Contextual </a:t>
            </a:r>
            <a:r>
              <a:rPr lang="en-US" sz="2000" dirty="0" smtClean="0">
                <a:solidFill>
                  <a:srgbClr val="C00000"/>
                </a:solidFill>
              </a:rPr>
              <a:t>fitness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How </a:t>
            </a:r>
            <a:r>
              <a:rPr lang="en-US" sz="1800" b="1" dirty="0" smtClean="0"/>
              <a:t>fit</a:t>
            </a:r>
            <a:r>
              <a:rPr lang="en-US" sz="1800" dirty="0" smtClean="0"/>
              <a:t> is a business partner to a specific business opportunity?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Most recent research: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/>
              <a:t>Distinguish different trustworthiness factors: </a:t>
            </a:r>
            <a:r>
              <a:rPr lang="en-US" sz="2000" dirty="0" smtClean="0">
                <a:solidFill>
                  <a:srgbClr val="C00000"/>
                </a:solidFill>
              </a:rPr>
              <a:t>ability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benevolence</a:t>
            </a:r>
            <a:r>
              <a:rPr lang="en-US" sz="2000" dirty="0" smtClean="0"/>
              <a:t> (and </a:t>
            </a:r>
            <a:r>
              <a:rPr lang="en-US" sz="2000" dirty="0" smtClean="0">
                <a:solidFill>
                  <a:srgbClr val="C00000"/>
                </a:solidFill>
              </a:rPr>
              <a:t>integrity</a:t>
            </a:r>
            <a:r>
              <a:rPr lang="en-US" sz="2000" dirty="0" smtClean="0"/>
              <a:t>)</a:t>
            </a:r>
          </a:p>
          <a:p>
            <a:pPr lvl="2">
              <a:defRPr/>
            </a:pP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(i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j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a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 tr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) = T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(i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 j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, a, tw</a:t>
            </a:r>
            <a:r>
              <a:rPr lang="pl-PL" sz="18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pt-PT" sz="1800" dirty="0" smtClean="0">
                <a:latin typeface="Cambria Math" pitchFamily="18" charset="0"/>
                <a:ea typeface="Cambria Math" pitchFamily="18" charset="0"/>
              </a:rPr>
              <a:t> * as(i, j, a)</a:t>
            </a: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35286"/>
            <a:ext cx="240188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6588224" y="3928864"/>
            <a:ext cx="2208213" cy="1372344"/>
            <a:chOff x="6012160" y="2996952"/>
            <a:chExt cx="2208213" cy="1372344"/>
          </a:xfrm>
        </p:grpSpPr>
        <p:sp>
          <p:nvSpPr>
            <p:cNvPr id="10" name="Rectangle 9"/>
            <p:cNvSpPr/>
            <p:nvPr/>
          </p:nvSpPr>
          <p:spPr bwMode="auto">
            <a:xfrm>
              <a:off x="6012160" y="2996952"/>
              <a:ext cx="2208213" cy="13723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Contextual Fitness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372200" y="3284984"/>
              <a:ext cx="1447800" cy="7067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i="1" dirty="0" err="1">
                  <a:solidFill>
                    <a:schemeClr val="tx1"/>
                  </a:solidFill>
                  <a:latin typeface="Arial" charset="0"/>
                </a:rPr>
                <a:t>Sinalpha</a:t>
              </a:r>
              <a:endParaRPr lang="en-US" sz="1600" i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508104" y="558924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as(i,j,a) or Discount Factor is </a:t>
            </a:r>
            <a:r>
              <a:rPr lang="pt-PT" dirty="0" smtClean="0">
                <a:sym typeface="Symbol"/>
              </a:rPr>
              <a:t> 1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5928" y="1340768"/>
            <a:ext cx="6203032" cy="22958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Trust as an additional </a:t>
            </a:r>
            <a:r>
              <a:rPr lang="en-US" sz="2400" dirty="0" smtClean="0">
                <a:solidFill>
                  <a:srgbClr val="C00000"/>
                </a:solidFill>
              </a:rPr>
              <a:t>enforcement mechanism </a:t>
            </a:r>
            <a:r>
              <a:rPr lang="en-US" sz="2400" dirty="0" smtClean="0"/>
              <a:t>for social order control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sz="2400" dirty="0" smtClean="0"/>
              <a:t>Computation of confidence scores using: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</a:rPr>
              <a:t>Dynamics </a:t>
            </a:r>
            <a:r>
              <a:rPr lang="en-US" sz="2000" dirty="0" smtClean="0">
                <a:solidFill>
                  <a:srgbClr val="C00000"/>
                </a:solidFill>
              </a:rPr>
              <a:t>of trust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Asymmetry, maturity, distinguishably in trust building</a:t>
            </a:r>
            <a:endParaRPr lang="en-US" sz="1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154" b="10455"/>
          <a:stretch/>
        </p:blipFill>
        <p:spPr bwMode="auto">
          <a:xfrm>
            <a:off x="7210693" y="0"/>
            <a:ext cx="19333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7020272" y="1484784"/>
            <a:ext cx="504056" cy="2686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153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2664296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B2B: Textile industry</a:t>
            </a:r>
          </a:p>
          <a:p>
            <a:endParaRPr lang="en-US" sz="2000" dirty="0" smtClean="0"/>
          </a:p>
          <a:p>
            <a:r>
              <a:rPr lang="en-US" sz="2000" dirty="0" smtClean="0"/>
              <a:t>Negotiated items: </a:t>
            </a:r>
            <a:r>
              <a:rPr lang="en-US" sz="2000" dirty="0"/>
              <a:t>chiffon, cotton, </a:t>
            </a:r>
            <a:r>
              <a:rPr lang="en-US" sz="2000" dirty="0" smtClean="0"/>
              <a:t>…</a:t>
            </a:r>
          </a:p>
          <a:p>
            <a:pPr lvl="1"/>
            <a:r>
              <a:rPr lang="en-US" sz="2000" dirty="0" smtClean="0"/>
              <a:t>Attributes: quantity, price, delivery time</a:t>
            </a:r>
          </a:p>
          <a:p>
            <a:r>
              <a:rPr lang="en-US" sz="2000" dirty="0" smtClean="0"/>
              <a:t>Contract of sale</a:t>
            </a:r>
          </a:p>
          <a:p>
            <a:pPr lvl="1"/>
            <a:r>
              <a:rPr lang="en-US" sz="2000" dirty="0" smtClean="0"/>
              <a:t>Delivery obligation (supplier)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Payment obligation (buyer)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20171012">
            <a:off x="6788989" y="160664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0000"/>
                </a:solidFill>
                <a:hlinkClick r:id="rId3" action="ppaction://hlinkfile"/>
              </a:rPr>
              <a:t>ANTE</a:t>
            </a:r>
            <a:endParaRPr lang="pt-PT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23528" y="4149080"/>
            <a:ext cx="8229600" cy="22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Preferences over attributes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use trustworthiness assessments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contractual behaviors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Fulfillment, delayed fulfillment, violation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0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5027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14688" cy="176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81" y="3659857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1196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5856" y="2780928"/>
            <a:ext cx="0" cy="8640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919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2" t="46841" r="3379" b="7986"/>
          <a:stretch/>
        </p:blipFill>
        <p:spPr bwMode="auto">
          <a:xfrm>
            <a:off x="251520" y="263178"/>
            <a:ext cx="2235200" cy="129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23" t="15437" r="2736" b="7903"/>
          <a:stretch/>
        </p:blipFill>
        <p:spPr bwMode="auto">
          <a:xfrm>
            <a:off x="583208" y="2105047"/>
            <a:ext cx="2260600" cy="219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36612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55" t="15705" r="3049" b="8091"/>
          <a:stretch/>
        </p:blipFill>
        <p:spPr bwMode="auto">
          <a:xfrm>
            <a:off x="1187624" y="4487911"/>
            <a:ext cx="2241550" cy="217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01" y="3912095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411760" y="1343298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99792" y="4079602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5856" y="6455866"/>
            <a:ext cx="10081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91600" y="3476899"/>
            <a:ext cx="180000" cy="18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1391773" y="5673123"/>
            <a:ext cx="180000" cy="360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5395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0" y="332656"/>
            <a:ext cx="4500563" cy="273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2" y="3739852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50531" cy="230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>
            <a:stCxn id="12" idx="2"/>
            <a:endCxn id="2056" idx="0"/>
          </p:cNvCxnSpPr>
          <p:nvPr/>
        </p:nvCxnSpPr>
        <p:spPr>
          <a:xfrm flipH="1">
            <a:off x="2356867" y="3068712"/>
            <a:ext cx="8335" cy="67114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04248" y="2276872"/>
            <a:ext cx="0" cy="25922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34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29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6" y="3611761"/>
            <a:ext cx="7429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025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Simple </a:t>
            </a:r>
            <a:r>
              <a:rPr lang="en-US" sz="2000" dirty="0" smtClean="0">
                <a:solidFill>
                  <a:srgbClr val="C00000"/>
                </a:solidFill>
              </a:rPr>
              <a:t>update policy</a:t>
            </a:r>
          </a:p>
          <a:p>
            <a:pPr lvl="1"/>
            <a:r>
              <a:rPr lang="en-US" sz="1800" dirty="0" smtClean="0"/>
              <a:t>Increase FINES if number of </a:t>
            </a:r>
            <a:r>
              <a:rPr lang="en-US" sz="1800" dirty="0" smtClean="0">
                <a:solidFill>
                  <a:srgbClr val="C00000"/>
                </a:solidFill>
              </a:rPr>
              <a:t>tolerated violations</a:t>
            </a:r>
            <a:r>
              <a:rPr lang="en-US" sz="1800" dirty="0" smtClean="0"/>
              <a:t> is exceeded</a:t>
            </a:r>
          </a:p>
        </p:txBody>
      </p:sp>
      <p:pic>
        <p:nvPicPr>
          <p:cNvPr id="4" name="Picture 23" descr="C:\Documents and Settings\Rosarinho\Ambiente de trabalho\hlc\THESIS\figures\BC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21" y="3140968"/>
            <a:ext cx="4574295" cy="2644908"/>
          </a:xfrm>
          <a:prstGeom prst="rect">
            <a:avLst/>
          </a:prstGeom>
          <a:noFill/>
        </p:spPr>
      </p:pic>
      <p:pic>
        <p:nvPicPr>
          <p:cNvPr id="5" name="Picture 24" descr="C:\Documents and Settings\Rosarinho\Ambiente de trabalho\hlc\THESIS\figures\BCT(e)BestPathMinimax_f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3062484" cy="183871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17032"/>
            <a:ext cx="246316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C:\Documents and Settings\Rosarinho\Ambiente de trabalho\hlc\THESIS\figures\BCT(e)BestPathMinimax_vi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14044"/>
            <a:ext cx="3062484" cy="179527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283968" y="436510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Agent Populations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Social awareness </a:t>
            </a:r>
            <a:r>
              <a:rPr lang="en-US" sz="2000" dirty="0" smtClean="0"/>
              <a:t>beta distributions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1451610" cy="14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04864"/>
            <a:ext cx="3480435" cy="20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06466"/>
            <a:ext cx="34464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12816"/>
            <a:ext cx="344646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endCxn id="13" idx="0"/>
          </p:cNvCxnSpPr>
          <p:nvPr/>
        </p:nvCxnSpPr>
        <p:spPr>
          <a:xfrm rot="5400000">
            <a:off x="2363416" y="2896320"/>
            <a:ext cx="1603896" cy="122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4644008" y="3068960"/>
            <a:ext cx="2299295" cy="1237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 Platform</a:t>
            </a:r>
            <a:endParaRPr lang="en-US" dirty="0"/>
          </a:p>
        </p:txBody>
      </p:sp>
      <p:sp>
        <p:nvSpPr>
          <p:cNvPr id="4" name="Marcador de Posição de Conteúdo 5"/>
          <p:cNvSpPr txBox="1">
            <a:spLocks/>
          </p:cNvSpPr>
          <p:nvPr/>
        </p:nvSpPr>
        <p:spPr bwMode="auto">
          <a:xfrm>
            <a:off x="323528" y="1484784"/>
            <a:ext cx="8229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Agent-based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platform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combining different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agreement technologies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Negotiation, norms, trust, </a:t>
            </a:r>
            <a:r>
              <a:rPr lang="en-US" sz="2400" dirty="0" smtClean="0">
                <a:latin typeface="+mn-lt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ntologies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combines trust and norms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contract establishment / monitoring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osição de Conteúdo 5"/>
          <p:cNvSpPr txBox="1">
            <a:spLocks/>
          </p:cNvSpPr>
          <p:nvPr/>
        </p:nvSpPr>
        <p:spPr bwMode="auto">
          <a:xfrm>
            <a:off x="611560" y="3789040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modular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extensible architecture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(JADE-based)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Negotiation protocols, trust engines, …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agents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different behaviors (negotiation strategies, trust usage policies, contractual behavior)</a:t>
            </a:r>
          </a:p>
        </p:txBody>
      </p:sp>
    </p:spTree>
    <p:extLst>
      <p:ext uri="{BB962C8B-B14F-4D97-AF65-F5344CB8AC3E}">
        <p14:creationId xmlns="" xmlns:p14="http://schemas.microsoft.com/office/powerpoint/2010/main" val="35469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0062"/>
          </a:xfrm>
        </p:spPr>
        <p:txBody>
          <a:bodyPr/>
          <a:lstStyle/>
          <a:p>
            <a:r>
              <a:rPr lang="pt-PT" dirty="0" smtClean="0">
                <a:solidFill>
                  <a:srgbClr val="C00000"/>
                </a:solidFill>
              </a:rPr>
              <a:t>DAI&amp;R</a:t>
            </a:r>
            <a:r>
              <a:rPr lang="pt-PT" dirty="0" smtClean="0"/>
              <a:t> / </a:t>
            </a:r>
            <a:r>
              <a:rPr lang="pt-PT" sz="3600" dirty="0" smtClean="0"/>
              <a:t>NIAD&amp;R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84984"/>
            <a:ext cx="8229600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Intelligent Robotics: Team Coordination</a:t>
            </a:r>
          </a:p>
          <a:p>
            <a:endParaRPr lang="en-US" dirty="0" smtClean="0"/>
          </a:p>
          <a:p>
            <a:r>
              <a:rPr lang="en-US" dirty="0" smtClean="0"/>
              <a:t>Text Mining: Information Extraction from media</a:t>
            </a: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5589240"/>
            <a:ext cx="407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/>
              <a:t>http://paginas.fe.up.pt/~niadr/</a:t>
            </a:r>
            <a:endParaRPr lang="pt-PT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061120"/>
            <a:ext cx="8229600" cy="2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96753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focus: Research in theoretical and practical aspects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Agents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Multi-Agent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31587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err="1" smtClean="0">
                <a:solidFill>
                  <a:srgbClr val="C00000"/>
                </a:solidFill>
              </a:rPr>
              <a:t>Conclusions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204864"/>
            <a:ext cx="65554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MAS</a:t>
            </a:r>
            <a:r>
              <a:rPr lang="en-GB" sz="2400" dirty="0" smtClean="0"/>
              <a:t> is a useful paradigm for </a:t>
            </a:r>
            <a:r>
              <a:rPr lang="en-GB" sz="2400" b="1" dirty="0" smtClean="0">
                <a:solidFill>
                  <a:srgbClr val="C00000"/>
                </a:solidFill>
              </a:rPr>
              <a:t>DDD</a:t>
            </a:r>
            <a:r>
              <a:rPr lang="en-GB" sz="2400" dirty="0" smtClean="0"/>
              <a:t> kind of Problems</a:t>
            </a:r>
          </a:p>
          <a:p>
            <a:endParaRPr lang="en-GB" sz="2400" dirty="0" smtClean="0"/>
          </a:p>
          <a:p>
            <a:r>
              <a:rPr lang="en-GB" sz="2400" dirty="0" smtClean="0"/>
              <a:t>If we make available:</a:t>
            </a:r>
          </a:p>
          <a:p>
            <a:endParaRPr lang="en-GB" sz="2400" dirty="0" smtClean="0"/>
          </a:p>
          <a:p>
            <a:r>
              <a:rPr lang="en-GB" sz="2400" dirty="0" smtClean="0"/>
              <a:t>	</a:t>
            </a:r>
            <a:r>
              <a:rPr lang="en-GB" sz="2400" b="1" dirty="0" smtClean="0"/>
              <a:t>Negotiation</a:t>
            </a:r>
            <a:r>
              <a:rPr lang="en-GB" sz="2400" dirty="0" smtClean="0"/>
              <a:t> protocols</a:t>
            </a:r>
          </a:p>
          <a:p>
            <a:r>
              <a:rPr lang="en-GB" sz="2400" dirty="0" smtClean="0"/>
              <a:t>	</a:t>
            </a:r>
            <a:r>
              <a:rPr lang="en-GB" sz="2400" b="1" dirty="0" smtClean="0"/>
              <a:t>Normative</a:t>
            </a:r>
            <a:r>
              <a:rPr lang="en-GB" sz="2400" dirty="0" smtClean="0"/>
              <a:t> Environments</a:t>
            </a:r>
          </a:p>
          <a:p>
            <a:r>
              <a:rPr lang="en-GB" sz="2400" dirty="0" smtClean="0"/>
              <a:t>	Computational </a:t>
            </a:r>
            <a:r>
              <a:rPr lang="en-GB" sz="2400" b="1" dirty="0" smtClean="0"/>
              <a:t>Trust</a:t>
            </a:r>
            <a:r>
              <a:rPr lang="en-GB" sz="2400" dirty="0" smtClean="0"/>
              <a:t>-based Mechanisms </a:t>
            </a:r>
          </a:p>
          <a:p>
            <a:r>
              <a:rPr lang="en-GB" sz="2400" dirty="0" smtClean="0"/>
              <a:t>	….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</a:rPr>
              <a:t>INFORMATION EXTRACTION</a:t>
            </a:r>
          </a:p>
          <a:p>
            <a:pPr marL="0" indent="0" algn="ctr">
              <a:buNone/>
            </a:pPr>
            <a:endParaRPr lang="pt-PT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PT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C00000"/>
                </a:solidFill>
              </a:rPr>
              <a:t>TWITTER METER</a:t>
            </a:r>
          </a:p>
        </p:txBody>
      </p:sp>
    </p:spTree>
    <p:extLst>
      <p:ext uri="{BB962C8B-B14F-4D97-AF65-F5344CB8AC3E}">
        <p14:creationId xmlns="" xmlns:p14="http://schemas.microsoft.com/office/powerpoint/2010/main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793051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Twitómetro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343" y="5591729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Available at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legislativas.sapo.pt</a:t>
            </a:r>
            <a:r>
              <a:rPr lang="en-US" dirty="0" smtClean="0">
                <a:hlinkClick r:id="rId3"/>
              </a:rPr>
              <a:t>/2011/</a:t>
            </a:r>
            <a:r>
              <a:rPr lang="en-US" dirty="0" err="1" smtClean="0">
                <a:hlinkClick r:id="rId3"/>
              </a:rPr>
              <a:t>twitometro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418000"/>
            <a:ext cx="788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Online</a:t>
            </a:r>
            <a:r>
              <a:rPr lang="en-US" sz="2400" dirty="0" smtClean="0"/>
              <a:t> tool that allows to infer the so-called “</a:t>
            </a:r>
            <a:r>
              <a:rPr lang="en-US" sz="2400" b="1" dirty="0" smtClean="0">
                <a:solidFill>
                  <a:srgbClr val="C00000"/>
                </a:solidFill>
              </a:rPr>
              <a:t>sentiment</a:t>
            </a:r>
            <a:r>
              <a:rPr lang="en-US" sz="2400" dirty="0" smtClean="0"/>
              <a:t> “of Portuguese </a:t>
            </a:r>
            <a:r>
              <a:rPr lang="en-US" sz="2400" b="1" dirty="0" smtClean="0"/>
              <a:t>Twitter</a:t>
            </a:r>
            <a:r>
              <a:rPr lang="en-US" sz="2400" dirty="0" smtClean="0"/>
              <a:t> </a:t>
            </a:r>
            <a:r>
              <a:rPr lang="en-US" sz="2400" b="1" dirty="0" smtClean="0"/>
              <a:t>users</a:t>
            </a:r>
            <a:r>
              <a:rPr lang="en-US" sz="2400" dirty="0" smtClean="0"/>
              <a:t> (about the 5 most representative candidates for the 2011 Portuguese </a:t>
            </a:r>
            <a:r>
              <a:rPr lang="en-US" sz="2400" b="1" dirty="0" smtClean="0"/>
              <a:t>elections)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02176"/>
            <a:ext cx="7882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analysis is based on: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identification</a:t>
            </a:r>
            <a:r>
              <a:rPr lang="en-US" sz="2400" dirty="0" smtClean="0"/>
              <a:t> of the political </a:t>
            </a:r>
            <a:r>
              <a:rPr lang="en-US" sz="2400" b="1" dirty="0" smtClean="0"/>
              <a:t>targets</a:t>
            </a:r>
            <a:r>
              <a:rPr lang="en-US" sz="2400" dirty="0" smtClean="0"/>
              <a:t> in the messages (NER);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Detection of the “sentiment” </a:t>
            </a:r>
            <a:r>
              <a:rPr lang="en-US" sz="2400" b="1" dirty="0" smtClean="0"/>
              <a:t>polarity</a:t>
            </a:r>
            <a:r>
              <a:rPr lang="en-US" sz="2400" dirty="0" smtClean="0"/>
              <a:t> (positive of negative) of each message towards an identified target.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98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238185"/>
            <a:ext cx="209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Twitómetro</a:t>
            </a:r>
            <a:endParaRPr lang="en-US" sz="2800" b="1" dirty="0"/>
          </a:p>
        </p:txBody>
      </p:sp>
      <p:pic>
        <p:nvPicPr>
          <p:cNvPr id="2" name="Picture 1" descr="Screen Shot 2012-06-08 at 10.28.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15"/>
            <a:ext cx="9144000" cy="5782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5245" y="3404391"/>
            <a:ext cx="2075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Five candidates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533601" y="-1024350"/>
            <a:ext cx="355025" cy="8165932"/>
          </a:xfrm>
          <a:prstGeom prst="rightBrace">
            <a:avLst>
              <a:gd name="adj1" fmla="val 73720"/>
              <a:gd name="adj2" fmla="val 50167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464288" y="2858860"/>
            <a:ext cx="355025" cy="3162799"/>
          </a:xfrm>
          <a:prstGeom prst="rightBrace">
            <a:avLst>
              <a:gd name="adj1" fmla="val 73720"/>
              <a:gd name="adj2" fmla="val 35323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8557" y="3773723"/>
            <a:ext cx="20756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Sentiment Scale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859" y="238185"/>
            <a:ext cx="209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Twitómetro</a:t>
            </a:r>
            <a:endParaRPr lang="en-US" sz="2800" b="1" dirty="0"/>
          </a:p>
        </p:txBody>
      </p:sp>
      <p:pic>
        <p:nvPicPr>
          <p:cNvPr id="3" name="Picture 2" descr="Screen Shot 2012-06-08 at 10.43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709"/>
            <a:ext cx="6458777" cy="53150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99742" y="1915251"/>
            <a:ext cx="464513" cy="1241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4255" y="1622863"/>
            <a:ext cx="1982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Details about one candidate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9801" y="3650166"/>
            <a:ext cx="10650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29892" y="3111557"/>
            <a:ext cx="198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51% of all tweets with targets from this day (1100) refer to José </a:t>
            </a:r>
            <a:r>
              <a:rPr lang="en-US" sz="1600" dirty="0" err="1" smtClean="0"/>
              <a:t>Sócrates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62999" y="4188775"/>
            <a:ext cx="669115" cy="569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7203" y="4465997"/>
            <a:ext cx="198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9%</a:t>
            </a:r>
            <a:r>
              <a:rPr lang="en-US" sz="1600" dirty="0" smtClean="0"/>
              <a:t> of the tweets about this target are </a:t>
            </a:r>
            <a:r>
              <a:rPr lang="en-US" sz="1600" b="1" dirty="0" smtClean="0"/>
              <a:t>positive</a:t>
            </a:r>
            <a:r>
              <a:rPr lang="en-US" sz="1600" dirty="0" smtClean="0"/>
              <a:t>, and </a:t>
            </a:r>
            <a:r>
              <a:rPr lang="en-US" sz="1600" b="1" dirty="0" smtClean="0"/>
              <a:t>34%</a:t>
            </a:r>
            <a:r>
              <a:rPr lang="en-US" sz="1600" dirty="0" smtClean="0"/>
              <a:t> are </a:t>
            </a:r>
            <a:r>
              <a:rPr lang="en-US" sz="1600" b="1" dirty="0" smtClean="0"/>
              <a:t>negative</a:t>
            </a:r>
            <a:endParaRPr lang="en-US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10697" y="4465997"/>
            <a:ext cx="2294106" cy="444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25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692696"/>
            <a:ext cx="4567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</a:p>
          <a:p>
            <a:r>
              <a:rPr lang="en-US" sz="2800" b="1" dirty="0" smtClean="0"/>
              <a:t>World seen from here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661899"/>
            <a:ext cx="788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Interactive tool that allows to detect and visualize </a:t>
            </a:r>
            <a:r>
              <a:rPr lang="en-US" sz="2400" b="1" dirty="0" smtClean="0"/>
              <a:t>relations</a:t>
            </a:r>
            <a:r>
              <a:rPr lang="en-US" sz="2400" dirty="0" smtClean="0"/>
              <a:t> between people mentioned on </a:t>
            </a:r>
            <a:r>
              <a:rPr lang="en-US" sz="2400" b="1" dirty="0" smtClean="0"/>
              <a:t>news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9343" y="2498120"/>
            <a:ext cx="7882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How</a:t>
            </a:r>
            <a:r>
              <a:rPr lang="en-US" sz="2400" dirty="0" smtClean="0"/>
              <a:t> does it works: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/>
              <a:t>Identify</a:t>
            </a:r>
            <a:r>
              <a:rPr lang="en-US" sz="2400" dirty="0" smtClean="0"/>
              <a:t> names of people on news (occurrences)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Establish </a:t>
            </a:r>
            <a:r>
              <a:rPr lang="en-US" sz="2400" b="1" dirty="0" smtClean="0"/>
              <a:t>relations</a:t>
            </a:r>
            <a:r>
              <a:rPr lang="en-US" sz="2400" dirty="0" smtClean="0"/>
              <a:t> between people (co-occurrences)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Build an “individual-centric” </a:t>
            </a:r>
            <a:r>
              <a:rPr lang="en-US" sz="2400" b="1" dirty="0" smtClean="0"/>
              <a:t>network</a:t>
            </a:r>
            <a:r>
              <a:rPr lang="en-US" sz="2400" dirty="0" smtClean="0"/>
              <a:t> of relations on a specific time interval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95536" y="4839543"/>
            <a:ext cx="8606395" cy="1283370"/>
            <a:chOff x="395536" y="4839543"/>
            <a:chExt cx="8606395" cy="1283370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5661248"/>
              <a:ext cx="8606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MVDI is focused on Portuguese news at </a:t>
              </a:r>
              <a:r>
                <a:rPr lang="en-US" sz="2400" dirty="0" smtClean="0">
                  <a:hlinkClick r:id="rId3"/>
                </a:rPr>
                <a:t>http://voxx.sapo.pt/mvdi</a:t>
              </a:r>
              <a:endParaRPr lang="en-US" sz="24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7544" y="4839543"/>
              <a:ext cx="5330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Weekly basis </a:t>
              </a:r>
              <a:r>
                <a:rPr lang="en-US" sz="2400" b="1" dirty="0" smtClean="0"/>
                <a:t>online</a:t>
              </a:r>
              <a:r>
                <a:rPr lang="en-US" sz="2400" dirty="0" smtClean="0"/>
                <a:t> publication (SAPO)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585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08 at 09.42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7" y="1017498"/>
            <a:ext cx="8597783" cy="5840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20688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2287280" y="4000784"/>
            <a:ext cx="1604510" cy="273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8020" y="4273876"/>
            <a:ext cx="2198520" cy="38232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29000" y="4286870"/>
            <a:ext cx="21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Ego – Lionel </a:t>
            </a:r>
            <a:r>
              <a:rPr lang="en-US" dirty="0" err="1" smtClean="0"/>
              <a:t>Messi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5489483" y="1734128"/>
            <a:ext cx="245797" cy="163854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74038" y="2363777"/>
            <a:ext cx="29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Non-football related people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846445" y="4289730"/>
            <a:ext cx="2039777" cy="273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08089" y="4751785"/>
            <a:ext cx="1778133" cy="34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42666" y="4244537"/>
            <a:ext cx="198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Strong relations with football players and coaches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356268" y="1384398"/>
            <a:ext cx="1" cy="699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5014" y="2145236"/>
            <a:ext cx="207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any name and date interval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492822" y="1435932"/>
            <a:ext cx="1816578" cy="625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6-08 at 10.10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83" y="1704949"/>
            <a:ext cx="4686300" cy="467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733" y="232773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56913" y="3085932"/>
            <a:ext cx="1357605" cy="327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4228" y="3244362"/>
            <a:ext cx="262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Job descriptor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343" y="1107699"/>
            <a:ext cx="78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Details about any node (person) from the network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90408" y="5078471"/>
            <a:ext cx="1357605" cy="327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5791" y="5245766"/>
            <a:ext cx="300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Activity (occurrences) on news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481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08 at 09.52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3" y="1645107"/>
            <a:ext cx="5322441" cy="4880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733" y="232773"/>
            <a:ext cx="507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MVDI – “</a:t>
            </a:r>
            <a:r>
              <a:rPr lang="en-US" sz="2800" b="1" dirty="0" err="1" smtClean="0"/>
              <a:t>Mundo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Daqui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639683" y="3195167"/>
            <a:ext cx="1843478" cy="11411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4518" y="4336286"/>
            <a:ext cx="262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Both appear on news related to a list published by “</a:t>
            </a:r>
            <a:r>
              <a:rPr lang="en-US" sz="1600" b="1" dirty="0" smtClean="0"/>
              <a:t>Time</a:t>
            </a:r>
            <a:r>
              <a:rPr lang="en-US" sz="1600" dirty="0" smtClean="0"/>
              <a:t>” of the most influent people in 2012.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343" y="1107699"/>
            <a:ext cx="78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Why is Lionel </a:t>
            </a:r>
            <a:r>
              <a:rPr lang="en-US" dirty="0" err="1" smtClean="0"/>
              <a:t>Messi</a:t>
            </a:r>
            <a:r>
              <a:rPr lang="en-US" dirty="0" smtClean="0"/>
              <a:t> related with Barack Obama?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09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r>
              <a:rPr lang="pt-P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pt-P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OUTLINE</a:t>
            </a:r>
            <a:endParaRPr lang="en-US" sz="3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280920" cy="396044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Main Hypothesis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dirty="0" smtClean="0">
              <a:solidFill>
                <a:srgbClr val="C00000"/>
              </a:solidFill>
            </a:endParaRPr>
          </a:p>
          <a:p>
            <a:pPr algn="l"/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tx1"/>
                </a:solidFill>
              </a:rPr>
              <a:t> Concepts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Cooperative Scenario</a:t>
            </a:r>
          </a:p>
          <a:p>
            <a:pPr algn="l"/>
            <a:r>
              <a:rPr lang="pt-PT" sz="2400" dirty="0" smtClean="0">
                <a:solidFill>
                  <a:schemeClr val="tx1"/>
                </a:solidFill>
              </a:rPr>
              <a:t>	</a:t>
            </a:r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Competitive Scenario</a:t>
            </a:r>
          </a:p>
          <a:p>
            <a:pPr algn="l"/>
            <a:endParaRPr lang="pt-PT" sz="24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</a:rPr>
              <a:t>My</a:t>
            </a:r>
            <a:r>
              <a:rPr lang="pt-PT" sz="2400" b="1" dirty="0" smtClean="0">
                <a:solidFill>
                  <a:schemeClr val="tx1"/>
                </a:solidFill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</a:rPr>
              <a:t>conclusion</a:t>
            </a:r>
            <a:endParaRPr lang="pt-PT" sz="2400" b="1" dirty="0" smtClean="0">
              <a:solidFill>
                <a:schemeClr val="tx1"/>
              </a:solidFill>
            </a:endParaRPr>
          </a:p>
          <a:p>
            <a:pPr algn="l"/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55576" y="1340768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 Agents: Can we Trust them?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Yes, under some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Agent, Multiagent Systems, Trust, Norms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Negotiating solutions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 under Normative Environments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PT" sz="2600" i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PT" sz="2600" i="1" dirty="0" smtClean="0">
                <a:latin typeface="+mn-lt"/>
              </a:rPr>
              <a:t>		</a:t>
            </a:r>
            <a:endParaRPr kumimoji="0" lang="pt-PT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pt-PT" sz="2600" i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7632848" cy="1224136"/>
          </a:xfrm>
        </p:spPr>
        <p:txBody>
          <a:bodyPr/>
          <a:lstStyle/>
          <a:p>
            <a:r>
              <a:rPr lang="pt-PT" sz="3200" dirty="0" err="1" smtClean="0">
                <a:solidFill>
                  <a:srgbClr val="C00000"/>
                </a:solidFill>
              </a:rPr>
              <a:t>Main</a:t>
            </a:r>
            <a:r>
              <a:rPr lang="pt-PT" sz="3200" dirty="0" smtClean="0">
                <a:solidFill>
                  <a:srgbClr val="C00000"/>
                </a:solidFill>
              </a:rPr>
              <a:t> </a:t>
            </a:r>
            <a:r>
              <a:rPr lang="pt-PT" sz="3200" dirty="0" err="1" smtClean="0">
                <a:solidFill>
                  <a:srgbClr val="C00000"/>
                </a:solidFill>
              </a:rPr>
              <a:t>Hypothesis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280920" cy="14401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Research </a:t>
            </a:r>
            <a:r>
              <a:rPr lang="en-GB" sz="2600" b="1" dirty="0" smtClean="0">
                <a:solidFill>
                  <a:schemeClr val="tx1"/>
                </a:solidFill>
              </a:rPr>
              <a:t>Question</a:t>
            </a:r>
            <a:r>
              <a:rPr lang="en-GB" sz="26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GB" sz="2600" i="1" dirty="0" smtClean="0">
                <a:solidFill>
                  <a:schemeClr val="tx1"/>
                </a:solidFill>
              </a:rPr>
              <a:t> Under what conditions are Multi-Agent Systems useful and trustworthy and for what kind of problems?</a:t>
            </a:r>
            <a:endParaRPr lang="en-GB" sz="2600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95536" y="2897560"/>
            <a:ext cx="8748464" cy="2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answer whenever: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aseline="0" dirty="0" smtClean="0">
                <a:latin typeface="+mn-lt"/>
              </a:rPr>
              <a:t> </a:t>
            </a:r>
            <a:r>
              <a:rPr lang="en-GB" sz="2600" i="1" baseline="0" dirty="0" smtClean="0">
                <a:latin typeface="+mn-lt"/>
              </a:rPr>
              <a:t>The problem is of a DDD nature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Negotiation protocols are available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i="1" baseline="0" dirty="0" smtClean="0">
                <a:latin typeface="+mn-lt"/>
              </a:rPr>
              <a:t> System Environment provides</a:t>
            </a:r>
            <a:r>
              <a:rPr lang="en-GB" sz="2600" i="1" dirty="0" smtClean="0">
                <a:latin typeface="+mn-lt"/>
              </a:rPr>
              <a:t> monitoring mechanisms: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32048" y="5282208"/>
            <a:ext cx="8748464" cy="13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i="1" dirty="0" smtClean="0">
                <a:latin typeface="+mn-lt"/>
              </a:rPr>
              <a:t>Normative Environments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Trust Models</a:t>
            </a:r>
            <a:endParaRPr kumimoji="0" lang="en-GB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8280920" cy="1944216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Autonomy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Social ability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Reactivity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Pro-activeness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4365104"/>
            <a:ext cx="828092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 smtClean="0">
                <a:latin typeface="+mn-lt"/>
              </a:rPr>
              <a:t> Intelligent Agents:</a:t>
            </a:r>
          </a:p>
          <a:p>
            <a:pPr>
              <a:spcBef>
                <a:spcPct val="20000"/>
              </a:spcBef>
            </a:pPr>
            <a:r>
              <a:rPr lang="en-GB" sz="2600" dirty="0" smtClean="0">
                <a:latin typeface="+mn-lt"/>
              </a:rPr>
              <a:t>“</a:t>
            </a:r>
            <a:r>
              <a:rPr lang="en-GB" sz="2600" dirty="0" err="1" smtClean="0">
                <a:latin typeface="+mn-lt"/>
              </a:rPr>
              <a:t>mentalistic</a:t>
            </a:r>
            <a:r>
              <a:rPr lang="en-GB" sz="2600" dirty="0" smtClean="0">
                <a:latin typeface="+mn-lt"/>
              </a:rPr>
              <a:t>”-like notions 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 smtClean="0">
                <a:latin typeface="+mn-lt"/>
              </a:rPr>
              <a:t> knowledge, beliefs, intentions, desires,</a:t>
            </a:r>
          </a:p>
          <a:p>
            <a:pPr lvl="1">
              <a:spcBef>
                <a:spcPct val="20000"/>
              </a:spcBef>
            </a:pPr>
            <a:r>
              <a:rPr lang="en-GB" sz="2600" dirty="0" smtClean="0">
                <a:latin typeface="+mn-lt"/>
              </a:rPr>
              <a:t> choices, commitments, and obligation</a:t>
            </a:r>
            <a:endParaRPr lang="en-GB" sz="2600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7504" y="1205136"/>
            <a:ext cx="8280920" cy="1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software-based entities presenting the following properties: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748464" cy="345638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CMMI1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situations;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Ags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Agents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Act_M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non-empty set of primitive actions in MAS, </a:t>
            </a: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400" dirty="0" smtClean="0">
                <a:solidFill>
                  <a:schemeClr val="tx1"/>
                </a:solidFill>
              </a:rPr>
              <a:t>such </a:t>
            </a:r>
            <a:r>
              <a:rPr lang="pt-PT" sz="2400" dirty="0" smtClean="0">
                <a:solidFill>
                  <a:schemeClr val="tx1"/>
                </a:solidFill>
              </a:rPr>
              <a:t>that : 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Act_M </a:t>
            </a:r>
            <a:r>
              <a:rPr lang="pt-PT" sz="2400" i="1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PT" sz="2800" i="1" dirty="0" smtClean="0">
                <a:solidFill>
                  <a:schemeClr val="tx1"/>
                </a:solidFill>
                <a:latin typeface="CMSY10"/>
                <a:sym typeface="Symbol"/>
              </a:rPr>
              <a:t> 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(</a:t>
            </a:r>
            <a:r>
              <a:rPr lang="pt-PT" sz="3800" i="1" dirty="0" smtClean="0">
                <a:solidFill>
                  <a:schemeClr val="tx1"/>
                </a:solidFill>
                <a:latin typeface="CMEX10"/>
                <a:sym typeface="Symbol"/>
              </a:rPr>
              <a:t></a:t>
            </a:r>
            <a:r>
              <a:rPr lang="pt-PT" sz="1100" i="1" dirty="0" smtClean="0">
                <a:solidFill>
                  <a:schemeClr val="tx1"/>
                </a:solidFill>
                <a:latin typeface="CMMI7"/>
              </a:rPr>
              <a:t>A</a:t>
            </a:r>
            <a:r>
              <a:rPr lang="pt-PT" sz="1100" i="1" dirty="0" smtClean="0">
                <a:solidFill>
                  <a:schemeClr val="tx1"/>
                </a:solidFill>
                <a:latin typeface="CMSY7"/>
                <a:sym typeface="Symbol"/>
              </a:rPr>
              <a:t></a:t>
            </a:r>
            <a:r>
              <a:rPr lang="pt-PT" sz="1100" i="1" dirty="0" smtClean="0">
                <a:solidFill>
                  <a:schemeClr val="tx1"/>
                </a:solidFill>
                <a:latin typeface="CMMI7"/>
              </a:rPr>
              <a:t>Ags 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Act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(</a:t>
            </a:r>
            <a:r>
              <a:rPr lang="pt-PT" sz="2400" i="1" dirty="0" smtClean="0">
                <a:solidFill>
                  <a:schemeClr val="tx1"/>
                </a:solidFill>
                <a:latin typeface="CMMI10"/>
              </a:rPr>
              <a:t>A</a:t>
            </a:r>
            <a:r>
              <a:rPr lang="pt-PT" sz="2400" i="1" dirty="0" smtClean="0">
                <a:solidFill>
                  <a:schemeClr val="tx1"/>
                </a:solidFill>
                <a:latin typeface="CMR10"/>
              </a:rPr>
              <a:t>))</a:t>
            </a:r>
            <a:endParaRPr lang="pt-PT" sz="2800" dirty="0" smtClean="0">
              <a:solidFill>
                <a:schemeClr val="tx1"/>
              </a:solidFill>
            </a:endParaRPr>
          </a:p>
          <a:p>
            <a:pPr algn="l"/>
            <a:r>
              <a:rPr lang="pt-PT" sz="2800" dirty="0" smtClean="0">
                <a:solidFill>
                  <a:schemeClr val="tx1"/>
                </a:solidFill>
                <a:latin typeface="NimbusRomNo9L-Regu"/>
              </a:rPr>
              <a:t>	</a:t>
            </a:r>
            <a:r>
              <a:rPr lang="en-US" sz="2400" i="1" dirty="0" err="1" smtClean="0">
                <a:solidFill>
                  <a:srgbClr val="C00000"/>
                </a:solidFill>
                <a:latin typeface="CMMI10"/>
              </a:rPr>
              <a:t>fa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function assigning to each Act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Act_M</a:t>
            </a:r>
            <a:r>
              <a:rPr lang="en-US" sz="2400" dirty="0" smtClean="0">
                <a:solidFill>
                  <a:schemeClr val="tx1"/>
                </a:solidFill>
              </a:rPr>
              <a:t> an Agent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MMI1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Language expressing possible actions in MAS.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761148"/>
            <a:ext cx="817240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600" dirty="0" smtClean="0">
                <a:latin typeface="+mn-lt"/>
              </a:rPr>
              <a:t>more general definition </a:t>
            </a:r>
            <a:r>
              <a:rPr lang="en-GB" sz="2000" dirty="0" smtClean="0">
                <a:latin typeface="NimbusRomNo9L-Regu"/>
              </a:rPr>
              <a:t>:</a:t>
            </a:r>
          </a:p>
          <a:p>
            <a:pPr lvl="2"/>
            <a:r>
              <a:rPr lang="en-GB" sz="2000" dirty="0" smtClean="0">
                <a:solidFill>
                  <a:srgbClr val="C00000"/>
                </a:solidFill>
                <a:latin typeface="CMMI10"/>
              </a:rPr>
              <a:t>MAS </a:t>
            </a:r>
            <a:r>
              <a:rPr lang="en-GB" sz="2000" dirty="0" smtClean="0">
                <a:solidFill>
                  <a:srgbClr val="C00000"/>
                </a:solidFill>
                <a:latin typeface="CMR10"/>
              </a:rPr>
              <a:t>=(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Ags,Env</a:t>
            </a:r>
            <a:r>
              <a:rPr lang="en-GB" sz="2000" dirty="0" smtClean="0">
                <a:solidFill>
                  <a:srgbClr val="C00000"/>
                </a:solidFill>
                <a:latin typeface="CMR10"/>
              </a:rPr>
              <a:t>) </a:t>
            </a:r>
            <a:r>
              <a:rPr lang="en-GB" sz="2600" dirty="0" smtClean="0">
                <a:latin typeface="+mn-lt"/>
              </a:rPr>
              <a:t>where </a:t>
            </a:r>
          </a:p>
          <a:p>
            <a:r>
              <a:rPr lang="en-GB" sz="2000" dirty="0" smtClean="0">
                <a:latin typeface="CMMI10"/>
              </a:rPr>
              <a:t>			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Ags</a:t>
            </a:r>
            <a:r>
              <a:rPr lang="en-GB" sz="2000" dirty="0" smtClean="0">
                <a:latin typeface="CMMI10"/>
              </a:rPr>
              <a:t> </a:t>
            </a:r>
            <a:r>
              <a:rPr lang="en-GB" sz="2600" dirty="0" smtClean="0">
                <a:latin typeface="+mn-lt"/>
              </a:rPr>
              <a:t> set of Agents</a:t>
            </a:r>
          </a:p>
          <a:p>
            <a:r>
              <a:rPr lang="en-GB" sz="2000" dirty="0" smtClean="0">
                <a:latin typeface="NimbusRomNo9L-Regu"/>
              </a:rPr>
              <a:t>			</a:t>
            </a:r>
            <a:r>
              <a:rPr lang="en-GB" sz="2000" i="1" dirty="0" err="1" smtClean="0">
                <a:solidFill>
                  <a:srgbClr val="C00000"/>
                </a:solidFill>
                <a:latin typeface="CMMI10"/>
              </a:rPr>
              <a:t>Env</a:t>
            </a:r>
            <a:r>
              <a:rPr lang="en-GB" sz="2000" dirty="0" smtClean="0">
                <a:latin typeface="CMMI10"/>
              </a:rPr>
              <a:t> </a:t>
            </a:r>
            <a:r>
              <a:rPr lang="en-GB" sz="2600" dirty="0" smtClean="0">
                <a:latin typeface="+mn-lt"/>
              </a:rPr>
              <a:t> set of environment  states.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5496" y="1124744"/>
            <a:ext cx="88204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4200" dirty="0" smtClean="0">
                <a:latin typeface="+mn-lt"/>
              </a:rPr>
              <a:t> </a:t>
            </a:r>
            <a:r>
              <a:rPr lang="en-GB" sz="6000" b="1" dirty="0" smtClean="0">
                <a:latin typeface="+mn-lt"/>
              </a:rPr>
              <a:t>Multi-Agent System (MAS):</a:t>
            </a:r>
            <a:endParaRPr lang="en-GB" sz="4200" b="1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	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MAS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= (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S,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Ags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Act_M</a:t>
            </a:r>
            <a:r>
              <a:rPr lang="en-US" sz="6000" i="1" dirty="0" smtClean="0">
                <a:solidFill>
                  <a:srgbClr val="C00000"/>
                </a:solidFill>
                <a:latin typeface="CMMI10"/>
              </a:rPr>
              <a:t>,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fa</a:t>
            </a:r>
            <a:r>
              <a:rPr lang="en-US" sz="6000" i="1" dirty="0" smtClean="0">
                <a:solidFill>
                  <a:srgbClr val="C00000"/>
                </a:solidFill>
                <a:latin typeface="CMMI10"/>
              </a:rPr>
              <a:t>,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L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)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19442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</a:rPr>
              <a:t>Computational Trust Models: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CMMI10"/>
              </a:rPr>
              <a:t>	</a:t>
            </a:r>
            <a:r>
              <a:rPr lang="en-GB" sz="2400" b="1" dirty="0" smtClean="0">
                <a:solidFill>
                  <a:srgbClr val="C00000"/>
                </a:solidFill>
              </a:rPr>
              <a:t>Trust</a:t>
            </a:r>
            <a:r>
              <a:rPr lang="en-GB" sz="2400" dirty="0" smtClean="0">
                <a:solidFill>
                  <a:schemeClr val="tx1"/>
                </a:solidFill>
              </a:rPr>
              <a:t> : subjective measure perceived by a </a:t>
            </a:r>
            <a:r>
              <a:rPr lang="en-GB" sz="2400" b="1" dirty="0" err="1" smtClean="0">
                <a:solidFill>
                  <a:srgbClr val="C00000"/>
                </a:solidFill>
              </a:rPr>
              <a:t>trustor</a:t>
            </a:r>
            <a:r>
              <a:rPr lang="en-GB" sz="2400" dirty="0" smtClean="0">
                <a:solidFill>
                  <a:schemeClr val="tx1"/>
                </a:solidFill>
              </a:rPr>
              <a:t> of the 	intrinsic trustworthiness of the other agent’s cooperating 	capabilities, the </a:t>
            </a:r>
            <a:r>
              <a:rPr lang="en-GB" sz="2400" b="1" dirty="0" smtClean="0">
                <a:solidFill>
                  <a:srgbClr val="C00000"/>
                </a:solidFill>
              </a:rPr>
              <a:t>trustee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900" dirty="0" smtClean="0">
              <a:solidFill>
                <a:schemeClr val="tx1"/>
              </a:solidFill>
              <a:latin typeface="NimbusRomNo9L-Regu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3528" y="3068960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latin typeface="+mn-lt"/>
              </a:rPr>
              <a:t>Formal definition of Trust is: </a:t>
            </a:r>
          </a:p>
          <a:p>
            <a:r>
              <a:rPr lang="en-US" sz="2400" dirty="0" smtClean="0">
                <a:latin typeface="+mn-lt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Trust(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, j,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en-US" i="1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latin typeface="+mn-lt"/>
              </a:rPr>
              <a:t>meaning that the 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Trustor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Trusts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Trustee(j)</a:t>
            </a:r>
            <a:r>
              <a:rPr lang="en-US" sz="2400" dirty="0" smtClean="0">
                <a:latin typeface="+mn-lt"/>
              </a:rPr>
              <a:t> to 	do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Action(</a:t>
            </a:r>
            <a:r>
              <a:rPr lang="el-GR" sz="2400" i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 leading to the achievement of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Goal(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 if:</a:t>
            </a:r>
            <a:endParaRPr lang="en-US" dirty="0" smtClean="0"/>
          </a:p>
        </p:txBody>
      </p:sp>
      <p:sp>
        <p:nvSpPr>
          <p:cNvPr id="5" name="CaixaDeTexto 4"/>
          <p:cNvSpPr txBox="1"/>
          <p:nvPr/>
        </p:nvSpPr>
        <p:spPr>
          <a:xfrm rot="20651162">
            <a:off x="4679557" y="4598318"/>
            <a:ext cx="4452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Sources</a:t>
            </a:r>
            <a:r>
              <a:rPr lang="en-GB" sz="2000" dirty="0" smtClean="0"/>
              <a:t> for </a:t>
            </a:r>
            <a:r>
              <a:rPr lang="en-GB" sz="2000" dirty="0" smtClean="0">
                <a:solidFill>
                  <a:srgbClr val="C00000"/>
                </a:solidFill>
              </a:rPr>
              <a:t>Trust</a:t>
            </a:r>
            <a:r>
              <a:rPr lang="en-GB" sz="2000" dirty="0" smtClean="0"/>
              <a:t> are direct observations </a:t>
            </a:r>
          </a:p>
          <a:p>
            <a:r>
              <a:rPr lang="en-GB" sz="2000" dirty="0" smtClean="0"/>
              <a:t>and mutual interactions</a:t>
            </a:r>
            <a:endParaRPr lang="en-GB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1520" y="4221088"/>
            <a:ext cx="87129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dirty="0" smtClean="0"/>
              <a:t>			</a:t>
            </a:r>
          </a:p>
          <a:p>
            <a:r>
              <a:rPr lang="pt-PT" i="1" dirty="0" smtClean="0"/>
              <a:t>			</a:t>
            </a:r>
            <a:r>
              <a:rPr lang="pt-PT" b="1" i="1" dirty="0" smtClean="0"/>
              <a:t>(</a:t>
            </a:r>
            <a:r>
              <a:rPr lang="pt-PT" b="1" i="1" dirty="0" err="1" smtClean="0"/>
              <a:t>GOAL</a:t>
            </a:r>
            <a:r>
              <a:rPr lang="pt-PT" sz="10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en-US" b="1" i="1" dirty="0" smtClean="0">
                <a:sym typeface="Symbol"/>
              </a:rPr>
              <a:t></a:t>
            </a:r>
            <a:r>
              <a:rPr lang="pt-PT" b="1" i="1" dirty="0" smtClean="0"/>
              <a:t>)</a:t>
            </a:r>
            <a:r>
              <a:rPr lang="en-US" b="1" i="1" dirty="0" smtClean="0">
                <a:sym typeface="Symbol"/>
              </a:rPr>
              <a:t> </a:t>
            </a:r>
            <a:endParaRPr lang="pt-PT" b="1" i="1" dirty="0" smtClean="0"/>
          </a:p>
          <a:p>
            <a:r>
              <a:rPr lang="pt-PT" b="1" i="1" dirty="0" smtClean="0"/>
              <a:t>			(BEL</a:t>
            </a:r>
            <a:r>
              <a:rPr lang="pt-PT" sz="900" b="1" i="1" dirty="0" smtClean="0"/>
              <a:t>i </a:t>
            </a:r>
            <a:r>
              <a:rPr lang="pt-PT" b="1" i="1" dirty="0" smtClean="0"/>
              <a:t>POWER</a:t>
            </a:r>
            <a:r>
              <a:rPr lang="pt-PT" sz="900" b="1" i="1" dirty="0" smtClean="0"/>
              <a:t>j </a:t>
            </a:r>
            <a:r>
              <a:rPr lang="pt-PT" b="1" i="1" dirty="0" smtClean="0">
                <a:sym typeface="Symbol"/>
              </a:rPr>
              <a:t>)</a:t>
            </a:r>
            <a:endParaRPr lang="pt-PT" b="1" i="1" dirty="0" smtClean="0"/>
          </a:p>
          <a:p>
            <a:r>
              <a:rPr lang="pt-PT" b="1" i="1" dirty="0" smtClean="0"/>
              <a:t>			(</a:t>
            </a:r>
            <a:r>
              <a:rPr lang="pt-PT" b="1" i="1" dirty="0" err="1" smtClean="0"/>
              <a:t>BEL</a:t>
            </a:r>
            <a:r>
              <a:rPr lang="pt-PT" sz="9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pt-PT" b="1" i="1" dirty="0" smtClean="0"/>
              <a:t> </a:t>
            </a:r>
            <a:r>
              <a:rPr lang="el-GR" b="1" dirty="0" smtClean="0">
                <a:sym typeface="Symbol"/>
              </a:rPr>
              <a:t></a:t>
            </a:r>
            <a:r>
              <a:rPr lang="pt-PT" b="1" i="1" dirty="0" smtClean="0">
                <a:sym typeface="Symbol"/>
              </a:rPr>
              <a:t>(</a:t>
            </a:r>
            <a:r>
              <a:rPr lang="el-GR" b="1" i="1" dirty="0" smtClean="0">
                <a:sym typeface="Symbol"/>
              </a:rPr>
              <a:t></a:t>
            </a:r>
            <a:r>
              <a:rPr lang="pt-PT" b="1" dirty="0" smtClean="0">
                <a:sym typeface="Symbol"/>
              </a:rPr>
              <a:t>|=</a:t>
            </a:r>
            <a:r>
              <a:rPr lang="pt-PT" b="1" i="1" dirty="0" smtClean="0">
                <a:sym typeface="Symbol"/>
              </a:rPr>
              <a:t> </a:t>
            </a:r>
            <a:r>
              <a:rPr lang="el-GR" b="1" i="1" dirty="0" smtClean="0">
                <a:sym typeface="Symbol"/>
              </a:rPr>
              <a:t></a:t>
            </a:r>
            <a:r>
              <a:rPr lang="pt-PT" b="1" i="1" dirty="0" smtClean="0"/>
              <a:t>))</a:t>
            </a:r>
          </a:p>
          <a:p>
            <a:r>
              <a:rPr lang="pt-PT" b="1" i="1" dirty="0" smtClean="0"/>
              <a:t>			(</a:t>
            </a:r>
            <a:r>
              <a:rPr lang="pt-PT" b="1" i="1" dirty="0" err="1" smtClean="0"/>
              <a:t>BEL</a:t>
            </a:r>
            <a:r>
              <a:rPr lang="pt-PT" sz="900" b="1" i="1" dirty="0" err="1" smtClean="0"/>
              <a:t>i</a:t>
            </a:r>
            <a:r>
              <a:rPr lang="pt-PT" sz="900" b="1" i="1" dirty="0" smtClean="0"/>
              <a:t> </a:t>
            </a:r>
            <a:r>
              <a:rPr lang="pt-PT" b="1" i="1" dirty="0" err="1" smtClean="0"/>
              <a:t>INTEND</a:t>
            </a:r>
            <a:r>
              <a:rPr lang="pt-PT" sz="900" b="1" i="1" dirty="0" err="1" smtClean="0"/>
              <a:t>j</a:t>
            </a:r>
            <a:r>
              <a:rPr lang="pt-PT" sz="900" b="1" i="1" dirty="0" smtClean="0"/>
              <a:t> </a:t>
            </a:r>
            <a:r>
              <a:rPr lang="pt-PT" b="1" i="1" dirty="0" smtClean="0">
                <a:sym typeface="Symbol"/>
              </a:rPr>
              <a:t> )</a:t>
            </a:r>
            <a:endParaRPr lang="pt-PT" b="1" i="1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  <a:r>
              <a:rPr lang="el-GR" dirty="0" smtClean="0">
                <a:sym typeface="Symbol"/>
              </a:rPr>
              <a:t>  </a:t>
            </a:r>
            <a:r>
              <a:rPr lang="en-US" dirty="0" smtClean="0"/>
              <a:t>is the usual temporal modal operator and </a:t>
            </a:r>
            <a:r>
              <a:rPr lang="en-US" i="1" dirty="0" err="1" smtClean="0"/>
              <a:t>INTEND</a:t>
            </a:r>
            <a:r>
              <a:rPr lang="en-US" sz="900" i="1" dirty="0" err="1" smtClean="0"/>
              <a:t>j</a:t>
            </a:r>
            <a:r>
              <a:rPr lang="en-US" sz="900" i="1" dirty="0" smtClean="0"/>
              <a:t> </a:t>
            </a:r>
            <a:r>
              <a:rPr lang="en-US" dirty="0" smtClean="0"/>
              <a:t> is intention of j to do action </a:t>
            </a:r>
            <a:r>
              <a:rPr lang="el-GR" dirty="0" smtClean="0">
                <a:sym typeface="Symbol"/>
              </a:rPr>
              <a:t>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632848" cy="1224136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24936" cy="165618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Normative MAS: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 set of interacting agents whose behaviour can usefully be regarded as governed by norms.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9512" y="2420888"/>
            <a:ext cx="82809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</a:t>
            </a:r>
            <a:r>
              <a:rPr lang="en-GB" sz="2400" dirty="0" smtClean="0"/>
              <a:t> prescribe how agents ought to behave, specify how they are permitted to behave and what their rights are. 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Norms</a:t>
            </a:r>
            <a:r>
              <a:rPr lang="en-GB" sz="2400" dirty="0" smtClean="0"/>
              <a:t> allow for the possibility that actual behaviour may at times deviate from the ideal, i.e. that violations of obligations, or of agents' rights, may occur.</a:t>
            </a:r>
          </a:p>
          <a:p>
            <a:endParaRPr lang="en-GB" sz="24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1520" y="4437112"/>
            <a:ext cx="87129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 smtClean="0"/>
              <a:t>			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Deontic logic </a:t>
            </a:r>
            <a:r>
              <a:rPr lang="en-GB" sz="2400" dirty="0" smtClean="0"/>
              <a:t>is a formal tool to represent and reason about norms in a normative system, and is concerned with the normative notions of obligation, permission and prohibition.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ANTE@paams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ANTE@paams2012</Template>
  <TotalTime>1512</TotalTime>
  <Words>2446</Words>
  <Application>Microsoft Office PowerPoint</Application>
  <PresentationFormat>Apresentação no Ecrã (4:3)</PresentationFormat>
  <Paragraphs>413</Paragraphs>
  <Slides>39</Slides>
  <Notes>39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0" baseType="lpstr">
      <vt:lpstr>ANTE@paams2012</vt:lpstr>
      <vt:lpstr>Software Agents: Can we Trust them? </vt:lpstr>
      <vt:lpstr>Diapositivo 2</vt:lpstr>
      <vt:lpstr>DAI&amp;R / NIAD&amp;R</vt:lpstr>
      <vt:lpstr>OUTLINE</vt:lpstr>
      <vt:lpstr>Main Hypothesis</vt:lpstr>
      <vt:lpstr>Concepts</vt:lpstr>
      <vt:lpstr>Concepts</vt:lpstr>
      <vt:lpstr>Concepts</vt:lpstr>
      <vt:lpstr>Concepts</vt:lpstr>
      <vt:lpstr>Concepts</vt:lpstr>
      <vt:lpstr>Cooperative Scenario : Negotiating solutions</vt:lpstr>
      <vt:lpstr>Cooperative Scenario : Negotiating solutions</vt:lpstr>
      <vt:lpstr>Manager-level Negotiation:</vt:lpstr>
      <vt:lpstr>MASDIMA</vt:lpstr>
      <vt:lpstr>Competitive Scenario: Trust under Normative Environments</vt:lpstr>
      <vt:lpstr>Competitive Scenario: Trust under Normative Environments</vt:lpstr>
      <vt:lpstr>ANTE: Agreement Negotiation in Normative and Trust-enabled Environments</vt:lpstr>
      <vt:lpstr>The ANTE framework</vt:lpstr>
      <vt:lpstr>Automatic Negotiation</vt:lpstr>
      <vt:lpstr>Normative Environment</vt:lpstr>
      <vt:lpstr>Computational Trust</vt:lpstr>
      <vt:lpstr>Scenario</vt:lpstr>
      <vt:lpstr>Diapositivo 23</vt:lpstr>
      <vt:lpstr>Diapositivo 24</vt:lpstr>
      <vt:lpstr>Diapositivo 25</vt:lpstr>
      <vt:lpstr>Diapositivo 26</vt:lpstr>
      <vt:lpstr>Adaptation</vt:lpstr>
      <vt:lpstr>Different Agent Populations</vt:lpstr>
      <vt:lpstr>ANTE Platform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</vt:vector>
  </TitlesOfParts>
  <Company>FEUP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Agents: Can we Trust them?</dc:title>
  <dc:creator>Eugénio</dc:creator>
  <cp:lastModifiedBy>Eugénio</cp:lastModifiedBy>
  <cp:revision>93</cp:revision>
  <cp:lastPrinted>2011-06-16T13:06:33Z</cp:lastPrinted>
  <dcterms:created xsi:type="dcterms:W3CDTF">2012-05-15T16:36:26Z</dcterms:created>
  <dcterms:modified xsi:type="dcterms:W3CDTF">2012-06-14T10:04:58Z</dcterms:modified>
</cp:coreProperties>
</file>