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</p:sldMasterIdLst>
  <p:notesMasterIdLst>
    <p:notesMasterId r:id="rId20"/>
  </p:notesMasterIdLst>
  <p:sldIdLst>
    <p:sldId id="256" r:id="rId2"/>
    <p:sldId id="257" r:id="rId3"/>
    <p:sldId id="269" r:id="rId4"/>
    <p:sldId id="267" r:id="rId5"/>
    <p:sldId id="258" r:id="rId6"/>
    <p:sldId id="259" r:id="rId7"/>
    <p:sldId id="261" r:id="rId8"/>
    <p:sldId id="273" r:id="rId9"/>
    <p:sldId id="263" r:id="rId10"/>
    <p:sldId id="268" r:id="rId11"/>
    <p:sldId id="262" r:id="rId12"/>
    <p:sldId id="260" r:id="rId13"/>
    <p:sldId id="264" r:id="rId14"/>
    <p:sldId id="265" r:id="rId15"/>
    <p:sldId id="270" r:id="rId16"/>
    <p:sldId id="272" r:id="rId17"/>
    <p:sldId id="271" r:id="rId18"/>
    <p:sldId id="26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0D5816-050A-4003-BC50-6F0BBE53C1C4}" v="3998" dt="2018-05-25T21:56:03.4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66" autoAdjust="0"/>
    <p:restoredTop sz="94607"/>
  </p:normalViewPr>
  <p:slideViewPr>
    <p:cSldViewPr snapToGrid="0" snapToObjects="1">
      <p:cViewPr varScale="1">
        <p:scale>
          <a:sx n="92" d="100"/>
          <a:sy n="92" d="100"/>
        </p:scale>
        <p:origin x="192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46031D-430A-8A49-9013-ACBE22AD7B1A}" type="doc">
      <dgm:prSet loTypeId="urn:microsoft.com/office/officeart/2005/8/layout/cycle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5181F4-1739-B74E-B464-89C8B1D5752D}">
      <dgm:prSet phldrT="[Text]"/>
      <dgm:spPr>
        <a:gradFill rotWithShape="0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6">
                <a:lumMod val="75000"/>
              </a:schemeClr>
            </a:gs>
            <a:gs pos="100000">
              <a:schemeClr val="accent6">
                <a:lumMod val="50000"/>
              </a:schemeClr>
            </a:gs>
          </a:gsLst>
        </a:gradFill>
      </dgm:spPr>
      <dgm:t>
        <a:bodyPr/>
        <a:lstStyle/>
        <a:p>
          <a:r>
            <a:rPr lang="en-US" dirty="0"/>
            <a:t>Sensors</a:t>
          </a:r>
        </a:p>
      </dgm:t>
    </dgm:pt>
    <dgm:pt modelId="{2BCDF6F4-F7DB-1D4B-A23A-8DB188DEF540}" type="parTrans" cxnId="{AEB44508-9873-CA4D-B2AB-5EBDC98CAF7B}">
      <dgm:prSet/>
      <dgm:spPr/>
      <dgm:t>
        <a:bodyPr/>
        <a:lstStyle/>
        <a:p>
          <a:endParaRPr lang="en-US"/>
        </a:p>
      </dgm:t>
    </dgm:pt>
    <dgm:pt modelId="{DD4F2909-75F5-024B-8261-303ECD1AEBF7}" type="sibTrans" cxnId="{AEB44508-9873-CA4D-B2AB-5EBDC98CAF7B}">
      <dgm:prSet/>
      <dgm:spPr>
        <a:ln w="317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7DABFF25-E2F0-DE48-8729-47A1C559223C}">
      <dgm:prSet phldrT="[Text]"/>
      <dgm:spPr>
        <a:gradFill rotWithShape="0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6">
                <a:lumMod val="75000"/>
              </a:schemeClr>
            </a:gs>
            <a:gs pos="100000">
              <a:schemeClr val="accent6">
                <a:lumMod val="50000"/>
              </a:schemeClr>
            </a:gs>
          </a:gsLst>
        </a:gradFill>
      </dgm:spPr>
      <dgm:t>
        <a:bodyPr/>
        <a:lstStyle/>
        <a:p>
          <a:r>
            <a:rPr lang="en-US" dirty="0"/>
            <a:t>Control</a:t>
          </a:r>
        </a:p>
      </dgm:t>
    </dgm:pt>
    <dgm:pt modelId="{F6780486-F719-AC47-B788-500CA7503CA6}" type="parTrans" cxnId="{8E51E674-C188-C44B-A354-123624872BEF}">
      <dgm:prSet/>
      <dgm:spPr/>
      <dgm:t>
        <a:bodyPr/>
        <a:lstStyle/>
        <a:p>
          <a:endParaRPr lang="en-US"/>
        </a:p>
      </dgm:t>
    </dgm:pt>
    <dgm:pt modelId="{DB796334-99A9-974C-9101-1F613D69DF62}" type="sibTrans" cxnId="{8E51E674-C188-C44B-A354-123624872BEF}">
      <dgm:prSet/>
      <dgm:spPr>
        <a:ln w="317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C8C90D50-0334-4E4D-A175-0FDE91F97D62}">
      <dgm:prSet phldrT="[Text]"/>
      <dgm:spPr>
        <a:gradFill rotWithShape="0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6">
                <a:lumMod val="75000"/>
              </a:schemeClr>
            </a:gs>
            <a:gs pos="100000">
              <a:schemeClr val="accent6">
                <a:lumMod val="50000"/>
              </a:schemeClr>
            </a:gs>
          </a:gsLst>
        </a:gradFill>
      </dgm:spPr>
      <dgm:t>
        <a:bodyPr/>
        <a:lstStyle/>
        <a:p>
          <a:r>
            <a:rPr lang="en-US" dirty="0"/>
            <a:t>Actuators</a:t>
          </a:r>
        </a:p>
      </dgm:t>
    </dgm:pt>
    <dgm:pt modelId="{ADEBFCE9-DF5F-3449-856D-F1F3B773F6BF}" type="parTrans" cxnId="{D6DB10DA-E0C2-A74D-86FB-730FEE770C64}">
      <dgm:prSet/>
      <dgm:spPr/>
      <dgm:t>
        <a:bodyPr/>
        <a:lstStyle/>
        <a:p>
          <a:endParaRPr lang="en-US"/>
        </a:p>
      </dgm:t>
    </dgm:pt>
    <dgm:pt modelId="{9EC494FC-09BF-304E-9DC6-7ACE5DC1A2E8}" type="sibTrans" cxnId="{D6DB10DA-E0C2-A74D-86FB-730FEE770C64}">
      <dgm:prSet/>
      <dgm:spPr>
        <a:ln w="317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74784FE5-71A7-F749-BDAC-BF9487B60E21}">
      <dgm:prSet phldrT="[Text]"/>
      <dgm:spPr>
        <a:gradFill rotWithShape="0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6">
                <a:lumMod val="75000"/>
              </a:schemeClr>
            </a:gs>
            <a:gs pos="100000">
              <a:schemeClr val="accent6">
                <a:lumMod val="50000"/>
              </a:schemeClr>
            </a:gs>
          </a:gsLst>
        </a:gradFill>
      </dgm:spPr>
      <dgm:t>
        <a:bodyPr/>
        <a:lstStyle/>
        <a:p>
          <a:r>
            <a:rPr lang="en-US" dirty="0"/>
            <a:t>Plant</a:t>
          </a:r>
        </a:p>
      </dgm:t>
    </dgm:pt>
    <dgm:pt modelId="{382798DC-F92B-344A-A1B8-EFA196860B8F}" type="parTrans" cxnId="{CE9A3AEE-AF46-8A4D-AF1C-0F6937363D35}">
      <dgm:prSet/>
      <dgm:spPr/>
      <dgm:t>
        <a:bodyPr/>
        <a:lstStyle/>
        <a:p>
          <a:endParaRPr lang="en-US"/>
        </a:p>
      </dgm:t>
    </dgm:pt>
    <dgm:pt modelId="{7DA25B83-DC17-2648-8BF1-784150BC9CF3}" type="sibTrans" cxnId="{CE9A3AEE-AF46-8A4D-AF1C-0F6937363D35}">
      <dgm:prSet/>
      <dgm:spPr>
        <a:ln w="317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89379D5E-92BD-E34F-9619-A1FC2AC0F145}" type="pres">
      <dgm:prSet presAssocID="{C946031D-430A-8A49-9013-ACBE22AD7B1A}" presName="cycle" presStyleCnt="0">
        <dgm:presLayoutVars>
          <dgm:dir/>
          <dgm:resizeHandles val="exact"/>
        </dgm:presLayoutVars>
      </dgm:prSet>
      <dgm:spPr/>
    </dgm:pt>
    <dgm:pt modelId="{282E4FC9-0FC4-CE4D-9551-D7BC2266AAFF}" type="pres">
      <dgm:prSet presAssocID="{EC5181F4-1739-B74E-B464-89C8B1D5752D}" presName="node" presStyleLbl="node1" presStyleIdx="0" presStyleCnt="4">
        <dgm:presLayoutVars>
          <dgm:bulletEnabled val="1"/>
        </dgm:presLayoutVars>
      </dgm:prSet>
      <dgm:spPr/>
    </dgm:pt>
    <dgm:pt modelId="{F3E6496C-B31B-A945-868D-25E68A9820A5}" type="pres">
      <dgm:prSet presAssocID="{EC5181F4-1739-B74E-B464-89C8B1D5752D}" presName="spNode" presStyleCnt="0"/>
      <dgm:spPr/>
    </dgm:pt>
    <dgm:pt modelId="{FD3DDDEE-6EE5-DC49-9FAE-0D65E54001DF}" type="pres">
      <dgm:prSet presAssocID="{DD4F2909-75F5-024B-8261-303ECD1AEBF7}" presName="sibTrans" presStyleLbl="sibTrans1D1" presStyleIdx="0" presStyleCnt="4"/>
      <dgm:spPr/>
    </dgm:pt>
    <dgm:pt modelId="{AB9C7602-429C-3045-956F-0648A2C89F5F}" type="pres">
      <dgm:prSet presAssocID="{7DABFF25-E2F0-DE48-8729-47A1C559223C}" presName="node" presStyleLbl="node1" presStyleIdx="1" presStyleCnt="4">
        <dgm:presLayoutVars>
          <dgm:bulletEnabled val="1"/>
        </dgm:presLayoutVars>
      </dgm:prSet>
      <dgm:spPr/>
    </dgm:pt>
    <dgm:pt modelId="{239CC817-0710-C240-A9DA-4AFBA732E15C}" type="pres">
      <dgm:prSet presAssocID="{7DABFF25-E2F0-DE48-8729-47A1C559223C}" presName="spNode" presStyleCnt="0"/>
      <dgm:spPr/>
    </dgm:pt>
    <dgm:pt modelId="{AB66C225-3B58-D845-8543-A2005CA8FC67}" type="pres">
      <dgm:prSet presAssocID="{DB796334-99A9-974C-9101-1F613D69DF62}" presName="sibTrans" presStyleLbl="sibTrans1D1" presStyleIdx="1" presStyleCnt="4"/>
      <dgm:spPr/>
    </dgm:pt>
    <dgm:pt modelId="{FCED19FA-3D0B-6B4C-8A7B-2BA4F165CB71}" type="pres">
      <dgm:prSet presAssocID="{C8C90D50-0334-4E4D-A175-0FDE91F97D62}" presName="node" presStyleLbl="node1" presStyleIdx="2" presStyleCnt="4">
        <dgm:presLayoutVars>
          <dgm:bulletEnabled val="1"/>
        </dgm:presLayoutVars>
      </dgm:prSet>
      <dgm:spPr/>
    </dgm:pt>
    <dgm:pt modelId="{40179841-C035-294A-9D42-64D84009F87B}" type="pres">
      <dgm:prSet presAssocID="{C8C90D50-0334-4E4D-A175-0FDE91F97D62}" presName="spNode" presStyleCnt="0"/>
      <dgm:spPr/>
    </dgm:pt>
    <dgm:pt modelId="{73ECDF89-C466-3E49-A505-A6C77718B750}" type="pres">
      <dgm:prSet presAssocID="{9EC494FC-09BF-304E-9DC6-7ACE5DC1A2E8}" presName="sibTrans" presStyleLbl="sibTrans1D1" presStyleIdx="2" presStyleCnt="4"/>
      <dgm:spPr/>
    </dgm:pt>
    <dgm:pt modelId="{4C46CB1E-46BF-A249-A410-0F289BE11CD0}" type="pres">
      <dgm:prSet presAssocID="{74784FE5-71A7-F749-BDAC-BF9487B60E21}" presName="node" presStyleLbl="node1" presStyleIdx="3" presStyleCnt="4">
        <dgm:presLayoutVars>
          <dgm:bulletEnabled val="1"/>
        </dgm:presLayoutVars>
      </dgm:prSet>
      <dgm:spPr/>
    </dgm:pt>
    <dgm:pt modelId="{9F645A75-AB84-DE42-A956-450149E1EAAF}" type="pres">
      <dgm:prSet presAssocID="{74784FE5-71A7-F749-BDAC-BF9487B60E21}" presName="spNode" presStyleCnt="0"/>
      <dgm:spPr/>
    </dgm:pt>
    <dgm:pt modelId="{724D7B83-5511-BF41-B4E9-63A628925D48}" type="pres">
      <dgm:prSet presAssocID="{7DA25B83-DC17-2648-8BF1-784150BC9CF3}" presName="sibTrans" presStyleLbl="sibTrans1D1" presStyleIdx="3" presStyleCnt="4"/>
      <dgm:spPr/>
    </dgm:pt>
  </dgm:ptLst>
  <dgm:cxnLst>
    <dgm:cxn modelId="{AEB44508-9873-CA4D-B2AB-5EBDC98CAF7B}" srcId="{C946031D-430A-8A49-9013-ACBE22AD7B1A}" destId="{EC5181F4-1739-B74E-B464-89C8B1D5752D}" srcOrd="0" destOrd="0" parTransId="{2BCDF6F4-F7DB-1D4B-A23A-8DB188DEF540}" sibTransId="{DD4F2909-75F5-024B-8261-303ECD1AEBF7}"/>
    <dgm:cxn modelId="{2384F648-44AB-E043-81C3-95CB19D42FA9}" type="presOf" srcId="{C8C90D50-0334-4E4D-A175-0FDE91F97D62}" destId="{FCED19FA-3D0B-6B4C-8A7B-2BA4F165CB71}" srcOrd="0" destOrd="0" presId="urn:microsoft.com/office/officeart/2005/8/layout/cycle5"/>
    <dgm:cxn modelId="{877F0E4D-D24A-3A4A-A3C1-902B6300FFEF}" type="presOf" srcId="{DB796334-99A9-974C-9101-1F613D69DF62}" destId="{AB66C225-3B58-D845-8543-A2005CA8FC67}" srcOrd="0" destOrd="0" presId="urn:microsoft.com/office/officeart/2005/8/layout/cycle5"/>
    <dgm:cxn modelId="{8E51E674-C188-C44B-A354-123624872BEF}" srcId="{C946031D-430A-8A49-9013-ACBE22AD7B1A}" destId="{7DABFF25-E2F0-DE48-8729-47A1C559223C}" srcOrd="1" destOrd="0" parTransId="{F6780486-F719-AC47-B788-500CA7503CA6}" sibTransId="{DB796334-99A9-974C-9101-1F613D69DF62}"/>
    <dgm:cxn modelId="{989C5F8B-3C9E-E347-9E64-FE053CEF7F46}" type="presOf" srcId="{C946031D-430A-8A49-9013-ACBE22AD7B1A}" destId="{89379D5E-92BD-E34F-9619-A1FC2AC0F145}" srcOrd="0" destOrd="0" presId="urn:microsoft.com/office/officeart/2005/8/layout/cycle5"/>
    <dgm:cxn modelId="{CA2C6C8C-80CB-924E-9C33-3E9CFC5397BD}" type="presOf" srcId="{DD4F2909-75F5-024B-8261-303ECD1AEBF7}" destId="{FD3DDDEE-6EE5-DC49-9FAE-0D65E54001DF}" srcOrd="0" destOrd="0" presId="urn:microsoft.com/office/officeart/2005/8/layout/cycle5"/>
    <dgm:cxn modelId="{11A81BA1-7760-6140-9BE3-6FD041D7C78F}" type="presOf" srcId="{9EC494FC-09BF-304E-9DC6-7ACE5DC1A2E8}" destId="{73ECDF89-C466-3E49-A505-A6C77718B750}" srcOrd="0" destOrd="0" presId="urn:microsoft.com/office/officeart/2005/8/layout/cycle5"/>
    <dgm:cxn modelId="{412B41A5-3D74-A448-9687-9A7A5E448FE7}" type="presOf" srcId="{EC5181F4-1739-B74E-B464-89C8B1D5752D}" destId="{282E4FC9-0FC4-CE4D-9551-D7BC2266AAFF}" srcOrd="0" destOrd="0" presId="urn:microsoft.com/office/officeart/2005/8/layout/cycle5"/>
    <dgm:cxn modelId="{99EFC6D7-BAB7-AB42-B65D-28F41DE21A71}" type="presOf" srcId="{74784FE5-71A7-F749-BDAC-BF9487B60E21}" destId="{4C46CB1E-46BF-A249-A410-0F289BE11CD0}" srcOrd="0" destOrd="0" presId="urn:microsoft.com/office/officeart/2005/8/layout/cycle5"/>
    <dgm:cxn modelId="{D6DB10DA-E0C2-A74D-86FB-730FEE770C64}" srcId="{C946031D-430A-8A49-9013-ACBE22AD7B1A}" destId="{C8C90D50-0334-4E4D-A175-0FDE91F97D62}" srcOrd="2" destOrd="0" parTransId="{ADEBFCE9-DF5F-3449-856D-F1F3B773F6BF}" sibTransId="{9EC494FC-09BF-304E-9DC6-7ACE5DC1A2E8}"/>
    <dgm:cxn modelId="{8E529EEB-DE24-7E47-86D8-AE84AE36B620}" type="presOf" srcId="{7DA25B83-DC17-2648-8BF1-784150BC9CF3}" destId="{724D7B83-5511-BF41-B4E9-63A628925D48}" srcOrd="0" destOrd="0" presId="urn:microsoft.com/office/officeart/2005/8/layout/cycle5"/>
    <dgm:cxn modelId="{CE9A3AEE-AF46-8A4D-AF1C-0F6937363D35}" srcId="{C946031D-430A-8A49-9013-ACBE22AD7B1A}" destId="{74784FE5-71A7-F749-BDAC-BF9487B60E21}" srcOrd="3" destOrd="0" parTransId="{382798DC-F92B-344A-A1B8-EFA196860B8F}" sibTransId="{7DA25B83-DC17-2648-8BF1-784150BC9CF3}"/>
    <dgm:cxn modelId="{09D684F6-8123-5D48-ACF8-D75E29ACC141}" type="presOf" srcId="{7DABFF25-E2F0-DE48-8729-47A1C559223C}" destId="{AB9C7602-429C-3045-956F-0648A2C89F5F}" srcOrd="0" destOrd="0" presId="urn:microsoft.com/office/officeart/2005/8/layout/cycle5"/>
    <dgm:cxn modelId="{69ABB285-B791-1D4C-A48B-47BEDFB8C7EF}" type="presParOf" srcId="{89379D5E-92BD-E34F-9619-A1FC2AC0F145}" destId="{282E4FC9-0FC4-CE4D-9551-D7BC2266AAFF}" srcOrd="0" destOrd="0" presId="urn:microsoft.com/office/officeart/2005/8/layout/cycle5"/>
    <dgm:cxn modelId="{ECA1A913-43C6-544C-9EE3-27AABAA8B1DC}" type="presParOf" srcId="{89379D5E-92BD-E34F-9619-A1FC2AC0F145}" destId="{F3E6496C-B31B-A945-868D-25E68A9820A5}" srcOrd="1" destOrd="0" presId="urn:microsoft.com/office/officeart/2005/8/layout/cycle5"/>
    <dgm:cxn modelId="{B53153C3-25E7-284B-8FD2-87A3CD766368}" type="presParOf" srcId="{89379D5E-92BD-E34F-9619-A1FC2AC0F145}" destId="{FD3DDDEE-6EE5-DC49-9FAE-0D65E54001DF}" srcOrd="2" destOrd="0" presId="urn:microsoft.com/office/officeart/2005/8/layout/cycle5"/>
    <dgm:cxn modelId="{D86B99C9-8D2A-DC4B-8CF7-CACDD3900435}" type="presParOf" srcId="{89379D5E-92BD-E34F-9619-A1FC2AC0F145}" destId="{AB9C7602-429C-3045-956F-0648A2C89F5F}" srcOrd="3" destOrd="0" presId="urn:microsoft.com/office/officeart/2005/8/layout/cycle5"/>
    <dgm:cxn modelId="{EEFDDA66-F5F4-C94F-B937-C4709BEB7EE3}" type="presParOf" srcId="{89379D5E-92BD-E34F-9619-A1FC2AC0F145}" destId="{239CC817-0710-C240-A9DA-4AFBA732E15C}" srcOrd="4" destOrd="0" presId="urn:microsoft.com/office/officeart/2005/8/layout/cycle5"/>
    <dgm:cxn modelId="{0A332800-E6F4-924B-BC32-0FC2F63A6084}" type="presParOf" srcId="{89379D5E-92BD-E34F-9619-A1FC2AC0F145}" destId="{AB66C225-3B58-D845-8543-A2005CA8FC67}" srcOrd="5" destOrd="0" presId="urn:microsoft.com/office/officeart/2005/8/layout/cycle5"/>
    <dgm:cxn modelId="{5ED44AFB-392B-5344-AA5B-D90A2740CBA1}" type="presParOf" srcId="{89379D5E-92BD-E34F-9619-A1FC2AC0F145}" destId="{FCED19FA-3D0B-6B4C-8A7B-2BA4F165CB71}" srcOrd="6" destOrd="0" presId="urn:microsoft.com/office/officeart/2005/8/layout/cycle5"/>
    <dgm:cxn modelId="{36662DB9-F7D0-5F42-AD80-04AB21FA0CA4}" type="presParOf" srcId="{89379D5E-92BD-E34F-9619-A1FC2AC0F145}" destId="{40179841-C035-294A-9D42-64D84009F87B}" srcOrd="7" destOrd="0" presId="urn:microsoft.com/office/officeart/2005/8/layout/cycle5"/>
    <dgm:cxn modelId="{FDF02715-DF1B-A64B-87FB-180318DDDFC2}" type="presParOf" srcId="{89379D5E-92BD-E34F-9619-A1FC2AC0F145}" destId="{73ECDF89-C466-3E49-A505-A6C77718B750}" srcOrd="8" destOrd="0" presId="urn:microsoft.com/office/officeart/2005/8/layout/cycle5"/>
    <dgm:cxn modelId="{1FDE52A5-933F-444F-99DB-E2FCC4329218}" type="presParOf" srcId="{89379D5E-92BD-E34F-9619-A1FC2AC0F145}" destId="{4C46CB1E-46BF-A249-A410-0F289BE11CD0}" srcOrd="9" destOrd="0" presId="urn:microsoft.com/office/officeart/2005/8/layout/cycle5"/>
    <dgm:cxn modelId="{BA5F16E1-7B0F-D041-B373-EEBC6ACE941F}" type="presParOf" srcId="{89379D5E-92BD-E34F-9619-A1FC2AC0F145}" destId="{9F645A75-AB84-DE42-A956-450149E1EAAF}" srcOrd="10" destOrd="0" presId="urn:microsoft.com/office/officeart/2005/8/layout/cycle5"/>
    <dgm:cxn modelId="{005F1B16-F609-7141-A089-63B5E483B04D}" type="presParOf" srcId="{89379D5E-92BD-E34F-9619-A1FC2AC0F145}" destId="{724D7B83-5511-BF41-B4E9-63A628925D48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2E4FC9-0FC4-CE4D-9551-D7BC2266AAFF}">
      <dsp:nvSpPr>
        <dsp:cNvPr id="0" name=""/>
        <dsp:cNvSpPr/>
      </dsp:nvSpPr>
      <dsp:spPr>
        <a:xfrm>
          <a:off x="3095624" y="232"/>
          <a:ext cx="1936750" cy="1258887"/>
        </a:xfrm>
        <a:prstGeom prst="roundRect">
          <a:avLst/>
        </a:prstGeom>
        <a:gradFill rotWithShape="0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6">
                <a:lumMod val="75000"/>
              </a:schemeClr>
            </a:gs>
            <a:gs pos="100000">
              <a:schemeClr val="accent6">
                <a:lumMod val="5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Sensors</a:t>
          </a:r>
        </a:p>
      </dsp:txBody>
      <dsp:txXfrm>
        <a:off x="3157078" y="61686"/>
        <a:ext cx="1813842" cy="1135979"/>
      </dsp:txXfrm>
    </dsp:sp>
    <dsp:sp modelId="{FD3DDDEE-6EE5-DC49-9FAE-0D65E54001DF}">
      <dsp:nvSpPr>
        <dsp:cNvPr id="0" name=""/>
        <dsp:cNvSpPr/>
      </dsp:nvSpPr>
      <dsp:spPr>
        <a:xfrm>
          <a:off x="1984342" y="629676"/>
          <a:ext cx="4159314" cy="4159314"/>
        </a:xfrm>
        <a:custGeom>
          <a:avLst/>
          <a:gdLst/>
          <a:ahLst/>
          <a:cxnLst/>
          <a:rect l="0" t="0" r="0" b="0"/>
          <a:pathLst>
            <a:path>
              <a:moveTo>
                <a:pt x="3315338" y="406915"/>
              </a:moveTo>
              <a:arcTo wR="2079657" hR="2079657" stAng="18387232" swAng="1633569"/>
            </a:path>
          </a:pathLst>
        </a:custGeom>
        <a:noFill/>
        <a:ln w="31750" cap="flat" cmpd="sng" algn="ctr">
          <a:solidFill>
            <a:schemeClr val="accent6">
              <a:lumMod val="7500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9C7602-429C-3045-956F-0648A2C89F5F}">
      <dsp:nvSpPr>
        <dsp:cNvPr id="0" name=""/>
        <dsp:cNvSpPr/>
      </dsp:nvSpPr>
      <dsp:spPr>
        <a:xfrm>
          <a:off x="5175282" y="2079889"/>
          <a:ext cx="1936750" cy="1258887"/>
        </a:xfrm>
        <a:prstGeom prst="roundRect">
          <a:avLst/>
        </a:prstGeom>
        <a:gradFill rotWithShape="0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6">
                <a:lumMod val="75000"/>
              </a:schemeClr>
            </a:gs>
            <a:gs pos="100000">
              <a:schemeClr val="accent6">
                <a:lumMod val="5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Control</a:t>
          </a:r>
        </a:p>
      </dsp:txBody>
      <dsp:txXfrm>
        <a:off x="5236736" y="2141343"/>
        <a:ext cx="1813842" cy="1135979"/>
      </dsp:txXfrm>
    </dsp:sp>
    <dsp:sp modelId="{AB66C225-3B58-D845-8543-A2005CA8FC67}">
      <dsp:nvSpPr>
        <dsp:cNvPr id="0" name=""/>
        <dsp:cNvSpPr/>
      </dsp:nvSpPr>
      <dsp:spPr>
        <a:xfrm>
          <a:off x="1984342" y="629676"/>
          <a:ext cx="4159314" cy="4159314"/>
        </a:xfrm>
        <a:custGeom>
          <a:avLst/>
          <a:gdLst/>
          <a:ahLst/>
          <a:cxnLst/>
          <a:rect l="0" t="0" r="0" b="0"/>
          <a:pathLst>
            <a:path>
              <a:moveTo>
                <a:pt x="3943720" y="3001743"/>
              </a:moveTo>
              <a:arcTo wR="2079657" hR="2079657" stAng="1579199" swAng="1633569"/>
            </a:path>
          </a:pathLst>
        </a:custGeom>
        <a:noFill/>
        <a:ln w="31750" cap="flat" cmpd="sng" algn="ctr">
          <a:solidFill>
            <a:schemeClr val="accent6">
              <a:lumMod val="7500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ED19FA-3D0B-6B4C-8A7B-2BA4F165CB71}">
      <dsp:nvSpPr>
        <dsp:cNvPr id="0" name=""/>
        <dsp:cNvSpPr/>
      </dsp:nvSpPr>
      <dsp:spPr>
        <a:xfrm>
          <a:off x="3095625" y="4159546"/>
          <a:ext cx="1936750" cy="1258887"/>
        </a:xfrm>
        <a:prstGeom prst="roundRect">
          <a:avLst/>
        </a:prstGeom>
        <a:gradFill rotWithShape="0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6">
                <a:lumMod val="75000"/>
              </a:schemeClr>
            </a:gs>
            <a:gs pos="100000">
              <a:schemeClr val="accent6">
                <a:lumMod val="5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Actuators</a:t>
          </a:r>
        </a:p>
      </dsp:txBody>
      <dsp:txXfrm>
        <a:off x="3157079" y="4221000"/>
        <a:ext cx="1813842" cy="1135979"/>
      </dsp:txXfrm>
    </dsp:sp>
    <dsp:sp modelId="{73ECDF89-C466-3E49-A505-A6C77718B750}">
      <dsp:nvSpPr>
        <dsp:cNvPr id="0" name=""/>
        <dsp:cNvSpPr/>
      </dsp:nvSpPr>
      <dsp:spPr>
        <a:xfrm>
          <a:off x="1984342" y="629676"/>
          <a:ext cx="4159314" cy="4159314"/>
        </a:xfrm>
        <a:custGeom>
          <a:avLst/>
          <a:gdLst/>
          <a:ahLst/>
          <a:cxnLst/>
          <a:rect l="0" t="0" r="0" b="0"/>
          <a:pathLst>
            <a:path>
              <a:moveTo>
                <a:pt x="843976" y="3752399"/>
              </a:moveTo>
              <a:arcTo wR="2079657" hR="2079657" stAng="7587232" swAng="1633569"/>
            </a:path>
          </a:pathLst>
        </a:custGeom>
        <a:noFill/>
        <a:ln w="31750" cap="flat" cmpd="sng" algn="ctr">
          <a:solidFill>
            <a:schemeClr val="accent6">
              <a:lumMod val="7500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46CB1E-46BF-A249-A410-0F289BE11CD0}">
      <dsp:nvSpPr>
        <dsp:cNvPr id="0" name=""/>
        <dsp:cNvSpPr/>
      </dsp:nvSpPr>
      <dsp:spPr>
        <a:xfrm>
          <a:off x="1015967" y="2079889"/>
          <a:ext cx="1936750" cy="1258887"/>
        </a:xfrm>
        <a:prstGeom prst="roundRect">
          <a:avLst/>
        </a:prstGeom>
        <a:gradFill rotWithShape="0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6">
                <a:lumMod val="75000"/>
              </a:schemeClr>
            </a:gs>
            <a:gs pos="100000">
              <a:schemeClr val="accent6">
                <a:lumMod val="5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Plant</a:t>
          </a:r>
        </a:p>
      </dsp:txBody>
      <dsp:txXfrm>
        <a:off x="1077421" y="2141343"/>
        <a:ext cx="1813842" cy="1135979"/>
      </dsp:txXfrm>
    </dsp:sp>
    <dsp:sp modelId="{724D7B83-5511-BF41-B4E9-63A628925D48}">
      <dsp:nvSpPr>
        <dsp:cNvPr id="0" name=""/>
        <dsp:cNvSpPr/>
      </dsp:nvSpPr>
      <dsp:spPr>
        <a:xfrm>
          <a:off x="1984342" y="629676"/>
          <a:ext cx="4159314" cy="4159314"/>
        </a:xfrm>
        <a:custGeom>
          <a:avLst/>
          <a:gdLst/>
          <a:ahLst/>
          <a:cxnLst/>
          <a:rect l="0" t="0" r="0" b="0"/>
          <a:pathLst>
            <a:path>
              <a:moveTo>
                <a:pt x="215594" y="1157570"/>
              </a:moveTo>
              <a:arcTo wR="2079657" hR="2079657" stAng="12379199" swAng="1633569"/>
            </a:path>
          </a:pathLst>
        </a:custGeom>
        <a:noFill/>
        <a:ln w="31750" cap="flat" cmpd="sng" algn="ctr">
          <a:solidFill>
            <a:schemeClr val="accent6">
              <a:lumMod val="7500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8D28F-9954-48F7-A3D8-93A2DDA78712}" type="datetimeFigureOut">
              <a:rPr lang="en-GB" smtClean="0"/>
              <a:t>26/05/2018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5AF1B1-660F-4CF5-91C8-B522A9721A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981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Individual occupants preferences and potential conflicts need to be </a:t>
            </a:r>
            <a:r>
              <a:rPr lang="en-GB" sz="1200" dirty="0" err="1"/>
              <a:t>accomodated</a:t>
            </a:r>
            <a:endParaRPr lang="en-GB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AF1B1-660F-4CF5-91C8-B522A9721A7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580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Dsls</a:t>
            </a:r>
            <a:r>
              <a:rPr lang="en-GB" dirty="0"/>
              <a:t> para </a:t>
            </a:r>
            <a:r>
              <a:rPr lang="en-GB" dirty="0" err="1"/>
              <a:t>geração</a:t>
            </a:r>
            <a:r>
              <a:rPr lang="en-GB" dirty="0"/>
              <a:t> de testes, </a:t>
            </a:r>
            <a:r>
              <a:rPr lang="en-GB" dirty="0" err="1"/>
              <a:t>documentação</a:t>
            </a:r>
            <a:r>
              <a:rPr lang="en-GB" dirty="0"/>
              <a:t>. </a:t>
            </a:r>
            <a:r>
              <a:rPr lang="en-GB" dirty="0" err="1"/>
              <a:t>Simulação</a:t>
            </a:r>
            <a:r>
              <a:rPr lang="en-GB" dirty="0"/>
              <a:t> antes e </a:t>
            </a:r>
            <a:r>
              <a:rPr lang="en-GB" dirty="0" err="1"/>
              <a:t>durante</a:t>
            </a:r>
            <a:r>
              <a:rPr lang="en-GB" dirty="0"/>
              <a:t> a </a:t>
            </a:r>
            <a:r>
              <a:rPr lang="en-GB" dirty="0" err="1"/>
              <a:t>execução</a:t>
            </a:r>
            <a:r>
              <a:rPr lang="en-GB" dirty="0"/>
              <a:t> (</a:t>
            </a:r>
            <a:r>
              <a:rPr lang="en-GB" dirty="0" err="1"/>
              <a:t>objectivo</a:t>
            </a:r>
            <a:r>
              <a:rPr lang="en-GB" dirty="0"/>
              <a:t> </a:t>
            </a:r>
            <a:r>
              <a:rPr lang="en-GB" dirty="0" err="1"/>
              <a:t>suportar</a:t>
            </a:r>
            <a:r>
              <a:rPr lang="en-GB" dirty="0"/>
              <a:t> </a:t>
            </a:r>
            <a:r>
              <a:rPr lang="en-GB" dirty="0" err="1"/>
              <a:t>diferentes</a:t>
            </a:r>
            <a:r>
              <a:rPr lang="en-GB" dirty="0"/>
              <a:t> </a:t>
            </a:r>
            <a:r>
              <a:rPr lang="en-GB" dirty="0" err="1"/>
              <a:t>parâmetros</a:t>
            </a:r>
            <a:r>
              <a:rPr lang="en-GB" dirty="0"/>
              <a:t> de </a:t>
            </a:r>
            <a:r>
              <a:rPr lang="en-GB" dirty="0" err="1"/>
              <a:t>configuração</a:t>
            </a:r>
            <a:r>
              <a:rPr lang="en-GB" dirty="0"/>
              <a:t> e </a:t>
            </a:r>
            <a:r>
              <a:rPr lang="en-GB" dirty="0" err="1"/>
              <a:t>objectivos</a:t>
            </a:r>
            <a:r>
              <a:rPr lang="en-GB" dirty="0"/>
              <a:t> </a:t>
            </a:r>
            <a:r>
              <a:rPr lang="en-GB"/>
              <a:t>do Sistema)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AF1B1-660F-4CF5-91C8-B522A9721A7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131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F1F5D-78A5-4511-A1B1-34BF902F66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98AC72-0ACF-4FD2-BB93-F5334E5A41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3BD69-5DC4-4F61-87F4-E489021A2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7877-00D2-6B49-99A0-FAEBCC6D6144}" type="datetimeFigureOut">
              <a:rPr lang="pt-PT" smtClean="0"/>
              <a:t>26/05/18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3E32D-008A-4CAD-9EF9-42E68AC68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25368-11B2-4B66-8E2B-D5F49258A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289DE-EA8C-F144-99FE-571F0CFB625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30766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738C3-07C7-4748-968A-07D894BE4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C4CF05-AA43-448B-805E-D3219DE94E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A2289-07FD-466A-ABD1-3FAF1AECA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7877-00D2-6B49-99A0-FAEBCC6D6144}" type="datetimeFigureOut">
              <a:rPr lang="pt-PT" smtClean="0"/>
              <a:t>26/05/18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85633-78DA-4062-9445-88610BB18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1F610-8D92-41E5-8912-4906D95A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289DE-EA8C-F144-99FE-571F0CFB625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16019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3D7655-E143-4B6D-BCD5-3D71F9FA72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EF73AF-AA2B-4AF8-952F-82BB588BD5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3A74B-5483-40D6-85AA-49EBA7F38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7877-00D2-6B49-99A0-FAEBCC6D6144}" type="datetimeFigureOut">
              <a:rPr lang="pt-PT" smtClean="0"/>
              <a:t>26/05/18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2FC73B-17C9-493F-AEC3-A0988794C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5908D-F218-4458-828B-BD6266A3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289DE-EA8C-F144-99FE-571F0CFB625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13156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2C54E-0B38-4F41-9EEC-CEEB78F71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F678B-7EDB-4D44-B1D7-C7A6BCFAB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3B3F6-9383-4848-9DDD-3A93F4FD5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7877-00D2-6B49-99A0-FAEBCC6D6144}" type="datetimeFigureOut">
              <a:rPr lang="pt-PT" smtClean="0"/>
              <a:t>26/05/18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20D9D-87BB-45E1-B1E3-6401EBC82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ACFC4-B5BE-473C-8A1C-45CA9C305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289DE-EA8C-F144-99FE-571F0CFB625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37567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5E52C-173F-4AB0-A3A4-DE9F53C73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0013D4-1F0C-4158-AEA2-E161EECED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17CFD-FD5E-4E78-8161-09BBED5F6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7877-00D2-6B49-99A0-FAEBCC6D6144}" type="datetimeFigureOut">
              <a:rPr lang="pt-PT" smtClean="0"/>
              <a:t>26/05/18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6A435-1C3B-4B21-83CF-B8F0402AF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19F99-0F3D-4F7A-ACB0-5A5770324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289DE-EA8C-F144-99FE-571F0CFB625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17811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B3747-A22F-4421-A24E-4A7AB72ED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F1AF6-D32F-49E2-8EDD-56D87F38B4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BF76E5-3073-4501-8BC1-C1FCFFFBD0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C9D1C7-FB66-4260-94FE-A9D1D811E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7877-00D2-6B49-99A0-FAEBCC6D6144}" type="datetimeFigureOut">
              <a:rPr lang="pt-PT" smtClean="0"/>
              <a:t>26/05/18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929473-036C-48BD-8E49-6301442A5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C58581-C23F-4F69-9482-23DF145F9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289DE-EA8C-F144-99FE-571F0CFB625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77596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9BA7E-E6F3-48D9-8682-07FE45570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7B6C50-8482-4E2D-A46B-0A0907C64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357DBB-45A2-4669-BCBC-82825A7D81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974CF5-16C7-4F68-9711-3BBCC1F9C1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FDA3E3-759C-4C65-9D3B-6607AD0722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2AAB0B-F5DC-4370-9C64-9A8C2434E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7877-00D2-6B49-99A0-FAEBCC6D6144}" type="datetimeFigureOut">
              <a:rPr lang="pt-PT" smtClean="0"/>
              <a:t>26/05/18</a:t>
            </a:fld>
            <a:endParaRPr lang="pt-P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D2F197-7F40-47BC-A5E2-42E0D8A17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F672F6-0F8C-4931-A640-24D9E968F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289DE-EA8C-F144-99FE-571F0CFB625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1533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4F7D3-06B2-432B-8020-36DC03D97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9AE29E-EB4E-4236-85AA-0453B74FF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7877-00D2-6B49-99A0-FAEBCC6D6144}" type="datetimeFigureOut">
              <a:rPr lang="pt-PT" smtClean="0"/>
              <a:t>26/05/18</a:t>
            </a:fld>
            <a:endParaRPr lang="pt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C93142-1FA1-43A2-9941-6E46CBAAF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DC34D2-DFC1-4E73-BF8F-55C654A40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289DE-EA8C-F144-99FE-571F0CFB625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7511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20642F-FBF1-4E25-B791-C05B66503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7877-00D2-6B49-99A0-FAEBCC6D6144}" type="datetimeFigureOut">
              <a:rPr lang="pt-PT" smtClean="0"/>
              <a:t>26/05/18</a:t>
            </a:fld>
            <a:endParaRPr lang="pt-P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9A8D09-CF57-4EC4-A031-B9E40D2D2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B7013A-F36A-4BA0-8B7C-843092B3F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289DE-EA8C-F144-99FE-571F0CFB625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93621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88969-9E0F-4874-933D-03C89CBC4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0572C-F990-4D31-9476-2B11716B0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41357E-CFB9-4CAB-BED0-3DEF7FA00E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D5786D-7F49-4406-99D4-6926CCCFE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7877-00D2-6B49-99A0-FAEBCC6D6144}" type="datetimeFigureOut">
              <a:rPr lang="pt-PT" smtClean="0"/>
              <a:t>26/05/18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CB0E28-07DA-4839-B0C3-0E719B19D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8FFE0E-ECC2-4AD1-A161-F26CE8FBD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289DE-EA8C-F144-99FE-571F0CFB625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15437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74753-A0FE-47E0-A052-F38BD5F24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1F9F2D-E284-4F17-982F-B457A6154C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B98C00-60E4-4C65-9C0B-C5CDFFEC76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E0DACE-4757-4FE3-8C5F-2D87FE3DA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7877-00D2-6B49-99A0-FAEBCC6D6144}" type="datetimeFigureOut">
              <a:rPr lang="pt-PT" smtClean="0"/>
              <a:t>26/05/18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BADDD1-275A-47D5-82BC-3540BA7A2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693B53-29D0-4144-95F6-B09F97D82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289DE-EA8C-F144-99FE-571F0CFB625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05433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E64906-D376-417A-900F-C1153FFC0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44BBB2-1CC9-4DB1-AEC1-156FC7503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3F8A1-07C6-4A89-9C21-43DE6B9F95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07877-00D2-6B49-99A0-FAEBCC6D6144}" type="datetimeFigureOut">
              <a:rPr lang="pt-PT" smtClean="0"/>
              <a:t>26/05/18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F870BB-C74F-4FB8-9951-5860459FF0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574E3-547E-41D9-84E5-2AAE70D847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289DE-EA8C-F144-99FE-571F0CFB625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71050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17" Type="http://schemas.openxmlformats.org/officeDocument/2006/relationships/image" Target="../media/image24.JPG"/><Relationship Id="rId2" Type="http://schemas.openxmlformats.org/officeDocument/2006/relationships/image" Target="../media/image9.png"/><Relationship Id="rId16" Type="http://schemas.openxmlformats.org/officeDocument/2006/relationships/image" Target="../media/image23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sv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1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svg"/><Relationship Id="rId5" Type="http://schemas.openxmlformats.org/officeDocument/2006/relationships/image" Target="../media/image32.sv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A6747-EABA-404F-BB43-3914AC1C3C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Building Automation </a:t>
            </a:r>
            <a:br>
              <a:rPr lang="en-US" dirty="0"/>
            </a:br>
            <a:r>
              <a:rPr lang="en-US" dirty="0"/>
              <a:t>Case Study </a:t>
            </a:r>
            <a:br>
              <a:rPr lang="en-US" dirty="0"/>
            </a:br>
            <a:r>
              <a:rPr lang="en-US" i="1" dirty="0"/>
              <a:t>Setup and Challenges</a:t>
            </a:r>
            <a:endParaRPr lang="pt-PT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99027E-C57D-7F4A-98D8-97A77A6F01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26096"/>
            <a:ext cx="9144000" cy="481908"/>
          </a:xfrm>
        </p:spPr>
        <p:txBody>
          <a:bodyPr>
            <a:normAutofit/>
          </a:bodyPr>
          <a:lstStyle/>
          <a:p>
            <a:pPr algn="l"/>
            <a:r>
              <a:rPr lang="pt-PT" sz="2000" dirty="0"/>
              <a:t>João Cambeiro, Cláudio Gomes, Vasco Amaral, Armanda Rodrigues </a:t>
            </a:r>
            <a:r>
              <a:rPr lang="pt-PT" sz="2000" dirty="0" err="1"/>
              <a:t>and</a:t>
            </a:r>
            <a:r>
              <a:rPr lang="pt-PT" sz="2000" dirty="0"/>
              <a:t> Jácome Cunha</a:t>
            </a:r>
          </a:p>
          <a:p>
            <a:pPr algn="l"/>
            <a:endParaRPr lang="pt-PT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9517159-6323-4659-A115-7987154192D6}"/>
              </a:ext>
            </a:extLst>
          </p:cNvPr>
          <p:cNvGrpSpPr/>
          <p:nvPr/>
        </p:nvGrpSpPr>
        <p:grpSpPr>
          <a:xfrm>
            <a:off x="304642" y="5287822"/>
            <a:ext cx="9854892" cy="895628"/>
            <a:chOff x="164071" y="5488841"/>
            <a:chExt cx="9854892" cy="895628"/>
          </a:xfrm>
        </p:grpSpPr>
        <p:pic>
          <p:nvPicPr>
            <p:cNvPr id="5" name="Picture 1" descr="C:\Users\clagms\Downloads\2000px-Universiteit_Antwerpen_logo.svg.png">
              <a:extLst>
                <a:ext uri="{FF2B5EF4-FFF2-40B4-BE49-F238E27FC236}">
                  <a16:creationId xmlns:a16="http://schemas.microsoft.com/office/drawing/2014/main" id="{7E953A66-8EEA-4CE6-8B51-9BF85E865A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82511" y="5619227"/>
              <a:ext cx="2236452" cy="765241"/>
            </a:xfrm>
            <a:prstGeom prst="rect">
              <a:avLst/>
            </a:prstGeom>
            <a:noFill/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67345C5-EF0D-4BB7-BE46-02AEFB0E54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6487" y="5619228"/>
              <a:ext cx="3728032" cy="765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CDEBC52-F400-45CD-9D04-A6DC01D3B1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4071" y="5488841"/>
              <a:ext cx="3334425" cy="895627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F28C48E-F598-49FA-92EA-20A5F45B04B3}"/>
              </a:ext>
            </a:extLst>
          </p:cNvPr>
          <p:cNvSpPr txBox="1"/>
          <p:nvPr/>
        </p:nvSpPr>
        <p:spPr>
          <a:xfrm>
            <a:off x="2268012" y="6316250"/>
            <a:ext cx="71393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1" hangingPunct="0"/>
            <a:r>
              <a:rPr lang="en-GB" sz="1600" dirty="0">
                <a:solidFill>
                  <a:srgbClr val="000000"/>
                </a:solidFill>
              </a:rPr>
              <a:t>NOVA LINCS Research Laboratory (Grant: FCT/MCTES </a:t>
            </a:r>
            <a:r>
              <a:rPr lang="en-GB" sz="1600" dirty="0" err="1">
                <a:solidFill>
                  <a:srgbClr val="000000"/>
                </a:solidFill>
              </a:rPr>
              <a:t>PEst</a:t>
            </a:r>
            <a:r>
              <a:rPr lang="en-GB" sz="1600" dirty="0">
                <a:solidFill>
                  <a:srgbClr val="000000"/>
                </a:solidFill>
              </a:rPr>
              <a:t> UID/ CEC/04516/2013)</a:t>
            </a:r>
            <a:endParaRPr lang="pt-PT" sz="160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CEBA1F95-F795-468F-9E9A-84E64375668C}"/>
              </a:ext>
            </a:extLst>
          </p:cNvPr>
          <p:cNvSpPr txBox="1">
            <a:spLocks/>
          </p:cNvSpPr>
          <p:nvPr/>
        </p:nvSpPr>
        <p:spPr>
          <a:xfrm>
            <a:off x="1524000" y="4368130"/>
            <a:ext cx="9144000" cy="849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PT" dirty="0"/>
          </a:p>
          <a:p>
            <a:pPr algn="r"/>
            <a:r>
              <a:rPr lang="pt-PT" dirty="0" err="1"/>
              <a:t>SEsCPS</a:t>
            </a:r>
            <a:r>
              <a:rPr lang="pt-PT" dirty="0"/>
              <a:t> 2018 </a:t>
            </a:r>
            <a:r>
              <a:rPr lang="en-GB" dirty="0"/>
              <a:t>Gothenburg</a:t>
            </a:r>
            <a:endParaRPr lang="pt-PT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2AB6D7C-B246-4075-BC37-29C7D05C84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808" y="5515275"/>
            <a:ext cx="1127084" cy="44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669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C5ADE-BAAD-4D0F-B300-BD1AD97AB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Ongoing Work – Physical Model</a:t>
            </a:r>
          </a:p>
        </p:txBody>
      </p:sp>
      <p:pic>
        <p:nvPicPr>
          <p:cNvPr id="1026" name="Picture 2" descr="https://lh4.googleusercontent.com/xXjaA14Q4k8SxWRcE0xd7WXIIeuDtSOVMhYydvxnCKqh8qktljKEW5teIFUD4tMgolNbDNMpxQdILrVmOR-ckwm9c3pe-m661FU7ODotbONKJXA5sKpEbulNNBHu-umaKC-Ox0cokQ">
            <a:extLst>
              <a:ext uri="{FF2B5EF4-FFF2-40B4-BE49-F238E27FC236}">
                <a16:creationId xmlns:a16="http://schemas.microsoft.com/office/drawing/2014/main" id="{C520B682-EBF2-4B76-A884-269BCBFBD0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795" y="1496424"/>
            <a:ext cx="7618589" cy="499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1C514E-B06B-4C52-AFB9-BF3956ED663B}"/>
              </a:ext>
            </a:extLst>
          </p:cNvPr>
          <p:cNvSpPr txBox="1"/>
          <p:nvPr/>
        </p:nvSpPr>
        <p:spPr>
          <a:xfrm>
            <a:off x="838200" y="1690688"/>
            <a:ext cx="29091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Applications:</a:t>
            </a:r>
          </a:p>
          <a:p>
            <a:endParaRPr lang="en-GB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dirty="0"/>
              <a:t>Data source used by  simulation tools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dirty="0"/>
              <a:t>Visualisation Tools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dirty="0"/>
              <a:t>Deployment Guides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dirty="0"/>
              <a:t>Management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dirty="0"/>
              <a:t>Reporting </a:t>
            </a:r>
          </a:p>
        </p:txBody>
      </p:sp>
    </p:spTree>
    <p:extLst>
      <p:ext uri="{BB962C8B-B14F-4D97-AF65-F5344CB8AC3E}">
        <p14:creationId xmlns:p14="http://schemas.microsoft.com/office/powerpoint/2010/main" val="4234538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AE2B4-7993-4E45-A01F-F2C14A455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Ongoing</a:t>
            </a:r>
            <a:r>
              <a:rPr lang="pt-PT" dirty="0"/>
              <a:t> </a:t>
            </a:r>
            <a:r>
              <a:rPr lang="pt-PT" dirty="0" err="1"/>
              <a:t>Work</a:t>
            </a:r>
            <a:r>
              <a:rPr lang="pt-PT" dirty="0"/>
              <a:t> - </a:t>
            </a:r>
            <a:r>
              <a:rPr lang="pt-PT" dirty="0" err="1"/>
              <a:t>Metamodel</a:t>
            </a:r>
            <a:endParaRPr lang="pt-PT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994C68-4B2B-4E36-99B8-316F5006DF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6299" y="1547481"/>
            <a:ext cx="11659402" cy="4141220"/>
          </a:xfrm>
        </p:spPr>
      </p:pic>
    </p:spTree>
    <p:extLst>
      <p:ext uri="{BB962C8B-B14F-4D97-AF65-F5344CB8AC3E}">
        <p14:creationId xmlns:p14="http://schemas.microsoft.com/office/powerpoint/2010/main" val="589515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BC3EC-19FE-4CE6-A499-BA76DD4BD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Ongoing</a:t>
            </a:r>
            <a:r>
              <a:rPr lang="pt-PT" dirty="0"/>
              <a:t> </a:t>
            </a:r>
            <a:r>
              <a:rPr lang="pt-PT" dirty="0" err="1"/>
              <a:t>Work</a:t>
            </a:r>
            <a:r>
              <a:rPr lang="pt-PT" dirty="0"/>
              <a:t> – </a:t>
            </a:r>
            <a:r>
              <a:rPr lang="pt-PT" dirty="0" err="1"/>
              <a:t>Feature</a:t>
            </a:r>
            <a:r>
              <a:rPr lang="pt-PT" dirty="0"/>
              <a:t> </a:t>
            </a:r>
            <a:r>
              <a:rPr lang="pt-PT" dirty="0" err="1"/>
              <a:t>Model</a:t>
            </a:r>
            <a:endParaRPr lang="pt-PT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1088330-F43D-4575-935B-61770EF240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477" y="1736745"/>
            <a:ext cx="11694373" cy="2945719"/>
          </a:xfrm>
        </p:spPr>
      </p:pic>
    </p:spTree>
    <p:extLst>
      <p:ext uri="{BB962C8B-B14F-4D97-AF65-F5344CB8AC3E}">
        <p14:creationId xmlns:p14="http://schemas.microsoft.com/office/powerpoint/2010/main" val="1818259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061D5-54C9-4C1E-9C5A-BAA0E239D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D6B8C-4211-4C1E-A431-9061BC7C6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dirty="0"/>
              <a:t>Implementation of DSLs capable of generating tests, documentation and a control rules set</a:t>
            </a:r>
          </a:p>
          <a:p>
            <a:pPr algn="just"/>
            <a:r>
              <a:rPr lang="en-GB" dirty="0"/>
              <a:t>Deployment of novel simulation techniques</a:t>
            </a:r>
          </a:p>
          <a:p>
            <a:pPr algn="just"/>
            <a:r>
              <a:rPr lang="en-GB" dirty="0"/>
              <a:t>Research advanced control systems</a:t>
            </a:r>
          </a:p>
          <a:p>
            <a:pPr algn="just"/>
            <a:r>
              <a:rPr lang="en-GB" dirty="0"/>
              <a:t>Application of gamification techniques to achieve a higher user engagement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1660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2BBFC-4922-42EA-B40B-F2B575834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3666"/>
            <a:ext cx="10515600" cy="545329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4800" b="1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627007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C455D-7E10-4D6F-8045-EEF5D3166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– Energy Consumption</a:t>
            </a:r>
          </a:p>
        </p:txBody>
      </p:sp>
      <p:pic>
        <p:nvPicPr>
          <p:cNvPr id="2050" name="Picture 2" descr="https://lh6.googleusercontent.com/wKFBus8LQmJT2japK4pLXSBYECdeKZqh9AtzU_KjQolEbm4Yl0wTv8-5AnJ0NBsc3YFtxYmLCjhvz8Z9vpo1jDOLEy_76TkZmrWyhCGouZIFg44ZZSiGFDiE6X5NWk_lp9D0swNYvA">
            <a:extLst>
              <a:ext uri="{FF2B5EF4-FFF2-40B4-BE49-F238E27FC236}">
                <a16:creationId xmlns:a16="http://schemas.microsoft.com/office/drawing/2014/main" id="{68EBC123-CADF-45A7-9C5F-E7D36198A1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4462" y="1825625"/>
            <a:ext cx="1000307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5.googleusercontent.com/X1zEWqn6A2MOzE7eJXJlxtT-tWkkFoOMosBYl5hXFzSDMJ0VXNzQsrVhszMakeNvycmCATTtiwu69OAOB6pIgnGJT4alNcP6cZYvfesHZMyCEPV-epB1z2ic3-ND0DO2a7EXvhCjcQ">
            <a:extLst>
              <a:ext uri="{FF2B5EF4-FFF2-40B4-BE49-F238E27FC236}">
                <a16:creationId xmlns:a16="http://schemas.microsoft.com/office/drawing/2014/main" id="{172DB4C9-21EC-453D-9476-9004DDE10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638" y="2534915"/>
            <a:ext cx="2455195" cy="243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490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2C19A-7CEE-4A7A-BE60-5DC5B4C1C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– Temperature</a:t>
            </a:r>
          </a:p>
        </p:txBody>
      </p:sp>
      <p:pic>
        <p:nvPicPr>
          <p:cNvPr id="4098" name="Picture 2" descr="https://lh6.googleusercontent.com/5ZFdcVHb245Cv1GQU9kN4VuBPASS_HcJsC2GDpKsIdNxdL0xcTTXU95xHAl9p6cn0fLF8D9S8bMkGd26gF4A4n3-oNpI4yWnKt0--afad1FUTkbSIENbvmUJpPfb_QV5JfgmnRx71A">
            <a:extLst>
              <a:ext uri="{FF2B5EF4-FFF2-40B4-BE49-F238E27FC236}">
                <a16:creationId xmlns:a16="http://schemas.microsoft.com/office/drawing/2014/main" id="{7B2B8500-D5C8-4BED-ADA0-A704C21370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1298" y="1825625"/>
            <a:ext cx="988940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lh4.googleusercontent.com/Nnx50ZTdDGJHqwOVI1xERJjxpfqKC9dkWJGXUUqYy7vVRWgUErilC0OdrJx3fjhfWyPh2GIzaPod3H9Qilu2WJL2v4yNRcjI33yzDSlCKpQdX6JIy7OqaLlacA6fTxSVSST8TdoJSw">
            <a:extLst>
              <a:ext uri="{FF2B5EF4-FFF2-40B4-BE49-F238E27FC236}">
                <a16:creationId xmlns:a16="http://schemas.microsoft.com/office/drawing/2014/main" id="{98E0E0A4-36CC-4E54-B593-5ED3DE30B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776" y="3025977"/>
            <a:ext cx="1915168" cy="195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132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E02B1-D89B-4DBC-883D-179D9C1D6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– Light Levels</a:t>
            </a:r>
          </a:p>
        </p:txBody>
      </p:sp>
      <p:pic>
        <p:nvPicPr>
          <p:cNvPr id="3074" name="Picture 2" descr="https://lh4.googleusercontent.com/uPn2m0PHCOu4koreCuJ1MpNu3z_xIRO6drsGx8CA6D2FDfPVhRqNw8l5QMQzPczB9iLHOtpNTPdP9dHhSpdiotvtlnSq9ONWYwXkLp16PZaxuM1Jk5z80UMIoFXBmZE1IAeYDCQBbQ">
            <a:extLst>
              <a:ext uri="{FF2B5EF4-FFF2-40B4-BE49-F238E27FC236}">
                <a16:creationId xmlns:a16="http://schemas.microsoft.com/office/drawing/2014/main" id="{BA0F582F-7903-4F54-B12E-5EB06FB252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6716" y="1825625"/>
            <a:ext cx="1017856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lh4.googleusercontent.com/Nnx50ZTdDGJHqwOVI1xERJjxpfqKC9dkWJGXUUqYy7vVRWgUErilC0OdrJx3fjhfWyPh2GIzaPod3H9Qilu2WJL2v4yNRcjI33yzDSlCKpQdX6JIy7OqaLlacA6fTxSVSST8TdoJSw">
            <a:extLst>
              <a:ext uri="{FF2B5EF4-FFF2-40B4-BE49-F238E27FC236}">
                <a16:creationId xmlns:a16="http://schemas.microsoft.com/office/drawing/2014/main" id="{C5C1D2E9-27DF-419B-9363-0F677C52A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406" y="2462709"/>
            <a:ext cx="2139272" cy="217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810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EFEF2-6A3F-45C4-AADA-C63959757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WSO2 IOT Components Overview</a:t>
            </a:r>
          </a:p>
        </p:txBody>
      </p:sp>
      <p:pic>
        <p:nvPicPr>
          <p:cNvPr id="2050" name="Picture 2" descr="https://lh5.googleusercontent.com/EY7qjW8HP5PByTaqVGJJN9J_dh1WNNL0jp77dre2NRkGXdPYvCd3bmm8nH06Iu6KHQfVL0yicCVEVhyJGOi_DlDDL50zY1RydNVZrBiIO8SRpAjwxENkhKozFWAPtvcv-aPvS966eQ">
            <a:extLst>
              <a:ext uri="{FF2B5EF4-FFF2-40B4-BE49-F238E27FC236}">
                <a16:creationId xmlns:a16="http://schemas.microsoft.com/office/drawing/2014/main" id="{54D48213-0558-473C-8559-8CAFC1A1650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7255" y="1825625"/>
            <a:ext cx="625748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973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65307-B77A-413D-8570-FD087FD4B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Building</a:t>
            </a:r>
            <a:r>
              <a:rPr lang="pt-PT" dirty="0"/>
              <a:t> </a:t>
            </a:r>
            <a:r>
              <a:rPr lang="pt-PT" dirty="0" err="1"/>
              <a:t>Automation</a:t>
            </a:r>
            <a:r>
              <a:rPr lang="pt-PT" dirty="0"/>
              <a:t> </a:t>
            </a:r>
            <a:r>
              <a:rPr lang="en-GB" dirty="0"/>
              <a:t>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8A136-AB80-45A2-8444-345A4304F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Building Automation Systems are Cyber-Physical Systems instances built for: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Maximisation of building occupants comfort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Energy consumption optimisation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Implementation of access control and security policies</a:t>
            </a:r>
          </a:p>
          <a:p>
            <a:pPr marL="457200" lvl="1" indent="0">
              <a:buNone/>
            </a:pPr>
            <a:endParaRPr lang="pt-PT" dirty="0"/>
          </a:p>
          <a:p>
            <a:pPr marL="457200" lvl="1" indent="0">
              <a:buNone/>
            </a:pPr>
            <a:endParaRPr lang="pt-PT" dirty="0"/>
          </a:p>
          <a:p>
            <a:pPr marL="0" indent="0">
              <a:buNone/>
            </a:pPr>
            <a:endParaRPr lang="pt-PT" dirty="0"/>
          </a:p>
        </p:txBody>
      </p:sp>
      <p:pic>
        <p:nvPicPr>
          <p:cNvPr id="5" name="Graphic 4" descr="Building">
            <a:extLst>
              <a:ext uri="{FF2B5EF4-FFF2-40B4-BE49-F238E27FC236}">
                <a16:creationId xmlns:a16="http://schemas.microsoft.com/office/drawing/2014/main" id="{54382A62-9EA6-454E-A6DF-969D0C5FB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46695" y="2251713"/>
            <a:ext cx="2817254" cy="28172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618B19-2329-497B-80D0-B806E939010F}"/>
              </a:ext>
            </a:extLst>
          </p:cNvPr>
          <p:cNvSpPr txBox="1"/>
          <p:nvPr/>
        </p:nvSpPr>
        <p:spPr>
          <a:xfrm>
            <a:off x="838200" y="5400268"/>
            <a:ext cx="8490924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pt-PT" sz="2800" dirty="0" err="1"/>
              <a:t>Building</a:t>
            </a:r>
            <a:r>
              <a:rPr lang="pt-PT" sz="2800" dirty="0"/>
              <a:t> </a:t>
            </a:r>
            <a:r>
              <a:rPr lang="pt-PT" sz="2800" dirty="0" err="1"/>
              <a:t>energy</a:t>
            </a:r>
            <a:r>
              <a:rPr lang="pt-PT" sz="2800" dirty="0"/>
              <a:t> </a:t>
            </a:r>
            <a:r>
              <a:rPr lang="pt-PT" sz="2800" dirty="0" err="1"/>
              <a:t>consumption</a:t>
            </a:r>
            <a:r>
              <a:rPr lang="pt-PT" sz="2800" dirty="0"/>
              <a:t> </a:t>
            </a:r>
            <a:r>
              <a:rPr lang="pt-PT" sz="2800" dirty="0" err="1"/>
              <a:t>is</a:t>
            </a:r>
            <a:r>
              <a:rPr lang="pt-PT" sz="2800" dirty="0"/>
              <a:t> </a:t>
            </a:r>
            <a:r>
              <a:rPr lang="en-GB" sz="2800" dirty="0"/>
              <a:t>responsible</a:t>
            </a:r>
            <a:r>
              <a:rPr lang="pt-PT" sz="2800" dirty="0"/>
              <a:t> for 30 – 45% </a:t>
            </a:r>
            <a:r>
              <a:rPr lang="pt-PT" sz="2800" dirty="0" err="1"/>
              <a:t>of</a:t>
            </a:r>
            <a:r>
              <a:rPr lang="pt-PT" sz="2800" dirty="0"/>
              <a:t> global </a:t>
            </a:r>
            <a:r>
              <a:rPr lang="pt-PT" sz="2800" dirty="0" err="1"/>
              <a:t>energy</a:t>
            </a:r>
            <a:r>
              <a:rPr lang="pt-PT" sz="2800" dirty="0"/>
              <a:t> </a:t>
            </a:r>
            <a:r>
              <a:rPr lang="pt-PT" sz="2800" dirty="0" err="1"/>
              <a:t>consumption</a:t>
            </a:r>
            <a:endParaRPr lang="pt-PT" sz="2800" dirty="0"/>
          </a:p>
        </p:txBody>
      </p:sp>
      <p:pic>
        <p:nvPicPr>
          <p:cNvPr id="9" name="Graphic 8" descr="Earth Globe Europe-Africa">
            <a:extLst>
              <a:ext uri="{FF2B5EF4-FFF2-40B4-BE49-F238E27FC236}">
                <a16:creationId xmlns:a16="http://schemas.microsoft.com/office/drawing/2014/main" id="{8030F7B9-8D50-4980-A6F7-62F29DABFB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04445" y="5126444"/>
            <a:ext cx="1501754" cy="150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210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4B3C6A0D-EA24-4ACA-A22D-D77C7B571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204" y="1796776"/>
            <a:ext cx="6566238" cy="422931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1AADDA2-A3A9-45D9-B623-3F3D930C6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7484" y="1985691"/>
            <a:ext cx="7168413" cy="227368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199E19A-526D-4F71-BFFC-57B3B2D3E5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3545" y="1386312"/>
            <a:ext cx="7772799" cy="34418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D6120F-05B0-4C2B-866B-C63FBF2C1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Multi-Paradigm Modelling</a:t>
            </a:r>
          </a:p>
        </p:txBody>
      </p:sp>
      <p:pic>
        <p:nvPicPr>
          <p:cNvPr id="5" name="Content Placeholder 4" descr="Thermometer">
            <a:extLst>
              <a:ext uri="{FF2B5EF4-FFF2-40B4-BE49-F238E27FC236}">
                <a16:creationId xmlns:a16="http://schemas.microsoft.com/office/drawing/2014/main" id="{D7121C01-E7BA-4123-BEE2-B49C580C48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77378" y="1563030"/>
            <a:ext cx="1092188" cy="1092188"/>
          </a:xfrm>
        </p:spPr>
      </p:pic>
      <p:pic>
        <p:nvPicPr>
          <p:cNvPr id="7" name="Graphic 6" descr="Atom">
            <a:extLst>
              <a:ext uri="{FF2B5EF4-FFF2-40B4-BE49-F238E27FC236}">
                <a16:creationId xmlns:a16="http://schemas.microsoft.com/office/drawing/2014/main" id="{6C97D5EB-F17D-4AE0-A3E2-92D860F3DF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08855" y="2363338"/>
            <a:ext cx="437259" cy="437259"/>
          </a:xfrm>
          <a:prstGeom prst="rect">
            <a:avLst/>
          </a:prstGeom>
        </p:spPr>
      </p:pic>
      <p:pic>
        <p:nvPicPr>
          <p:cNvPr id="9" name="Graphic 8" descr="Man" title="Physicist">
            <a:extLst>
              <a:ext uri="{FF2B5EF4-FFF2-40B4-BE49-F238E27FC236}">
                <a16:creationId xmlns:a16="http://schemas.microsoft.com/office/drawing/2014/main" id="{09481267-BCA3-4199-BBF7-C9B271AEAF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36202" y="2688935"/>
            <a:ext cx="841176" cy="841176"/>
          </a:xfrm>
          <a:prstGeom prst="rect">
            <a:avLst/>
          </a:prstGeom>
        </p:spPr>
      </p:pic>
      <p:pic>
        <p:nvPicPr>
          <p:cNvPr id="10" name="Graphic 9" descr="Man" title="Physicist">
            <a:extLst>
              <a:ext uri="{FF2B5EF4-FFF2-40B4-BE49-F238E27FC236}">
                <a16:creationId xmlns:a16="http://schemas.microsoft.com/office/drawing/2014/main" id="{493F8C67-42F8-4CF8-8ECE-0C33D07379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540206" y="2650051"/>
            <a:ext cx="914400" cy="914400"/>
          </a:xfrm>
          <a:prstGeom prst="rect">
            <a:avLst/>
          </a:prstGeom>
        </p:spPr>
      </p:pic>
      <p:pic>
        <p:nvPicPr>
          <p:cNvPr id="12" name="Graphic 11" descr="Fishbowl">
            <a:extLst>
              <a:ext uri="{FF2B5EF4-FFF2-40B4-BE49-F238E27FC236}">
                <a16:creationId xmlns:a16="http://schemas.microsoft.com/office/drawing/2014/main" id="{3EA141D4-FCB3-4313-9027-4EDC7F17245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962667" y="1566284"/>
            <a:ext cx="1096851" cy="1096851"/>
          </a:xfrm>
          <a:prstGeom prst="rect">
            <a:avLst/>
          </a:prstGeom>
        </p:spPr>
      </p:pic>
      <p:pic>
        <p:nvPicPr>
          <p:cNvPr id="14" name="Graphic 13" descr="Brain in head">
            <a:extLst>
              <a:ext uri="{FF2B5EF4-FFF2-40B4-BE49-F238E27FC236}">
                <a16:creationId xmlns:a16="http://schemas.microsoft.com/office/drawing/2014/main" id="{E0812466-8DC0-432A-AFC5-C4F55A0DB8A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489694" y="1563030"/>
            <a:ext cx="1096851" cy="10968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79DBE6-37E1-462A-82C3-3A62FDFD5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4606" y="2776767"/>
            <a:ext cx="1183712" cy="76243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13AF23D4-5DA4-4F2A-BED4-42FF75761936}"/>
              </a:ext>
            </a:extLst>
          </p:cNvPr>
          <p:cNvSpPr/>
          <p:nvPr/>
        </p:nvSpPr>
        <p:spPr>
          <a:xfrm>
            <a:off x="4056647" y="5470584"/>
            <a:ext cx="4002871" cy="125117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CPS </a:t>
            </a:r>
            <a:r>
              <a:rPr lang="en-GB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Megamodel</a:t>
            </a:r>
            <a:endParaRPr lang="en-GB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16" name="Graphic 15" descr="Man" title="Physicist">
            <a:extLst>
              <a:ext uri="{FF2B5EF4-FFF2-40B4-BE49-F238E27FC236}">
                <a16:creationId xmlns:a16="http://schemas.microsoft.com/office/drawing/2014/main" id="{8943DD16-120E-4F6B-8E51-0B253530431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58026" y="2713626"/>
            <a:ext cx="892776" cy="892776"/>
          </a:xfrm>
          <a:prstGeom prst="rect">
            <a:avLst/>
          </a:prstGeom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A66030DF-B46A-4D5F-BF80-47B527CB38F5}"/>
              </a:ext>
            </a:extLst>
          </p:cNvPr>
          <p:cNvSpPr/>
          <p:nvPr/>
        </p:nvSpPr>
        <p:spPr>
          <a:xfrm rot="4634413">
            <a:off x="4085871" y="4394207"/>
            <a:ext cx="1842269" cy="283858"/>
          </a:xfrm>
          <a:prstGeom prst="rightArrow">
            <a:avLst>
              <a:gd name="adj1" fmla="val 5944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4CD6A7D3-CA38-41EA-B6DC-272633E1917B}"/>
              </a:ext>
            </a:extLst>
          </p:cNvPr>
          <p:cNvSpPr/>
          <p:nvPr/>
        </p:nvSpPr>
        <p:spPr>
          <a:xfrm rot="6324524">
            <a:off x="6252603" y="4373171"/>
            <a:ext cx="1834565" cy="333487"/>
          </a:xfrm>
          <a:prstGeom prst="rightArrow">
            <a:avLst>
              <a:gd name="adj1" fmla="val 5944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9266150B-B7A0-40B2-9E75-7FAC5431950A}"/>
              </a:ext>
            </a:extLst>
          </p:cNvPr>
          <p:cNvSpPr/>
          <p:nvPr/>
        </p:nvSpPr>
        <p:spPr>
          <a:xfrm rot="7778664">
            <a:off x="7653881" y="4606585"/>
            <a:ext cx="2514724" cy="321352"/>
          </a:xfrm>
          <a:prstGeom prst="rightArrow">
            <a:avLst>
              <a:gd name="adj1" fmla="val 5944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Graphic 23" descr="Man" title="Physicist">
            <a:extLst>
              <a:ext uri="{FF2B5EF4-FFF2-40B4-BE49-F238E27FC236}">
                <a16:creationId xmlns:a16="http://schemas.microsoft.com/office/drawing/2014/main" id="{22719665-6E6A-4197-9E16-41BD7285A43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50178" y="2655218"/>
            <a:ext cx="841176" cy="841176"/>
          </a:xfrm>
          <a:prstGeom prst="rect">
            <a:avLst/>
          </a:prstGeom>
        </p:spPr>
      </p:pic>
      <p:pic>
        <p:nvPicPr>
          <p:cNvPr id="26" name="Graphic 25" descr="City">
            <a:extLst>
              <a:ext uri="{FF2B5EF4-FFF2-40B4-BE49-F238E27FC236}">
                <a16:creationId xmlns:a16="http://schemas.microsoft.com/office/drawing/2014/main" id="{4E2E8106-FF5B-46B0-8C6D-2B199B3EC45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848690" y="1614910"/>
            <a:ext cx="1048225" cy="10482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C5F7052-3A2A-40F4-8E87-22100EFD434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153880" y="2800597"/>
            <a:ext cx="785995" cy="699655"/>
          </a:xfrm>
          <a:prstGeom prst="rect">
            <a:avLst/>
          </a:prstGeom>
        </p:spPr>
      </p:pic>
      <p:sp>
        <p:nvSpPr>
          <p:cNvPr id="45" name="Arrow: Right 44">
            <a:extLst>
              <a:ext uri="{FF2B5EF4-FFF2-40B4-BE49-F238E27FC236}">
                <a16:creationId xmlns:a16="http://schemas.microsoft.com/office/drawing/2014/main" id="{7C13F43B-1DDA-4F8C-A16D-83A09B0AD1F5}"/>
              </a:ext>
            </a:extLst>
          </p:cNvPr>
          <p:cNvSpPr/>
          <p:nvPr/>
        </p:nvSpPr>
        <p:spPr>
          <a:xfrm rot="3221485">
            <a:off x="2033204" y="4579556"/>
            <a:ext cx="2437950" cy="302875"/>
          </a:xfrm>
          <a:prstGeom prst="rightArrow">
            <a:avLst>
              <a:gd name="adj1" fmla="val 5944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9339A6-B151-4C58-9D13-F83F065588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6114" y="2757152"/>
            <a:ext cx="1687662" cy="747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217C5F-4DF6-4922-AECF-0AFD9C649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1021" y="2763326"/>
            <a:ext cx="1717864" cy="544873"/>
          </a:xfrm>
          <a:prstGeom prst="rect">
            <a:avLst/>
          </a:prstGeom>
        </p:spPr>
      </p:pic>
      <p:sp>
        <p:nvSpPr>
          <p:cNvPr id="30" name="Arrow: Right 29">
            <a:extLst>
              <a:ext uri="{FF2B5EF4-FFF2-40B4-BE49-F238E27FC236}">
                <a16:creationId xmlns:a16="http://schemas.microsoft.com/office/drawing/2014/main" id="{49F59994-2D7C-4CA6-8971-112DF75AFE3B}"/>
              </a:ext>
            </a:extLst>
          </p:cNvPr>
          <p:cNvSpPr/>
          <p:nvPr/>
        </p:nvSpPr>
        <p:spPr>
          <a:xfrm>
            <a:off x="8197244" y="5935495"/>
            <a:ext cx="1059994" cy="321352"/>
          </a:xfrm>
          <a:prstGeom prst="rightArrow">
            <a:avLst>
              <a:gd name="adj1" fmla="val 5944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9F8822-316D-4DF0-B548-952936DFF55E}"/>
              </a:ext>
            </a:extLst>
          </p:cNvPr>
          <p:cNvSpPr/>
          <p:nvPr/>
        </p:nvSpPr>
        <p:spPr>
          <a:xfrm>
            <a:off x="9570346" y="5802964"/>
            <a:ext cx="1537090" cy="5641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Generated </a:t>
            </a:r>
            <a:r>
              <a:rPr lang="en-GB" dirty="0" err="1">
                <a:solidFill>
                  <a:schemeClr val="tx1"/>
                </a:solidFill>
              </a:rPr>
              <a:t>Artifacts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88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100" fill="hold"/>
                                        <p:tgtEl>
                                          <p:spTgt spid="13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100" fill="hold"/>
                                        <p:tgtEl>
                                          <p:spTgt spid="6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"/>
                            </p:stCondLst>
                            <p:childTnLst>
                              <p:par>
                                <p:cTn id="1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"/>
                            </p:stCondLst>
                            <p:childTnLst>
                              <p:par>
                                <p:cTn id="1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"/>
                            </p:stCondLst>
                            <p:childTnLst>
                              <p:par>
                                <p:cTn id="1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"/>
                            </p:stCondLst>
                            <p:childTnLst>
                              <p:par>
                                <p:cTn id="1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"/>
                            </p:stCondLst>
                            <p:childTnLst>
                              <p:par>
                                <p:cTn id="1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"/>
                            </p:stCondLst>
                            <p:childTnLst>
                              <p:par>
                                <p:cTn id="1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"/>
                            </p:stCondLst>
                            <p:childTnLst>
                              <p:par>
                                <p:cTn id="1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 animBg="1"/>
      <p:bldP spid="22" grpId="0" animBg="1"/>
      <p:bldP spid="23" grpId="0" animBg="1"/>
      <p:bldP spid="45" grpId="0" animBg="1"/>
      <p:bldP spid="30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71EDE-FC51-41BB-B897-D2B5DC872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Study -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9F31D-5542-4497-B4F8-2EAE51B98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pPr algn="just"/>
            <a:r>
              <a:rPr lang="en-GB" dirty="0"/>
              <a:t>Streamline the development process of systems, where humans play different roles in the system, using model-driven techniques.</a:t>
            </a:r>
          </a:p>
          <a:p>
            <a:pPr algn="just"/>
            <a:r>
              <a:rPr lang="en-GB" dirty="0"/>
              <a:t>Development of obfuscation techniques that ensure the privacy of the occupants.</a:t>
            </a:r>
          </a:p>
          <a:p>
            <a:pPr algn="just"/>
            <a:r>
              <a:rPr lang="en-GB" dirty="0"/>
              <a:t>Foster new research by making the collected data and control interfaces publicly available in the context of the MPM4CPS COST Action</a:t>
            </a:r>
          </a:p>
        </p:txBody>
      </p:sp>
    </p:spTree>
    <p:extLst>
      <p:ext uri="{BB962C8B-B14F-4D97-AF65-F5344CB8AC3E}">
        <p14:creationId xmlns:p14="http://schemas.microsoft.com/office/powerpoint/2010/main" val="3158331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ABAB8-6962-43BB-B059-7B005C61B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Case </a:t>
            </a:r>
            <a:r>
              <a:rPr lang="pt-PT" dirty="0" err="1"/>
              <a:t>Study</a:t>
            </a:r>
            <a:r>
              <a:rPr lang="pt-PT" dirty="0"/>
              <a:t> – </a:t>
            </a:r>
            <a:r>
              <a:rPr lang="pt-PT" dirty="0" err="1"/>
              <a:t>Physical</a:t>
            </a:r>
            <a:r>
              <a:rPr lang="pt-PT" dirty="0"/>
              <a:t> Setup</a:t>
            </a:r>
          </a:p>
        </p:txBody>
      </p:sp>
      <p:pic>
        <p:nvPicPr>
          <p:cNvPr id="1026" name="Picture 2" descr="https://lh6.googleusercontent.com/mSvyrkYdT6RTLHp0noc4jH1twDSvumu7DwpEIOgfp5JyOEkQOue6XodYiHw5m2LQtLbLNa5qVYEiZEgeV-uDfDk9B1XKo4VYYWz2FEfPsOGXBlkKx5iS7ewEcsDYTl5cnrBq8VcIEQ">
            <a:extLst>
              <a:ext uri="{FF2B5EF4-FFF2-40B4-BE49-F238E27FC236}">
                <a16:creationId xmlns:a16="http://schemas.microsoft.com/office/drawing/2014/main" id="{EDAC7327-266E-4267-A3D7-D954803667C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2315" y="1825625"/>
            <a:ext cx="806737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27CD9F-77A7-4DD7-834A-53AD5AB4B533}"/>
              </a:ext>
            </a:extLst>
          </p:cNvPr>
          <p:cNvSpPr txBox="1"/>
          <p:nvPr/>
        </p:nvSpPr>
        <p:spPr>
          <a:xfrm>
            <a:off x="9180639" y="1442802"/>
            <a:ext cx="3607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0252B4-3566-4B9A-935D-29E626871D59}"/>
              </a:ext>
            </a:extLst>
          </p:cNvPr>
          <p:cNvSpPr txBox="1"/>
          <p:nvPr/>
        </p:nvSpPr>
        <p:spPr>
          <a:xfrm>
            <a:off x="7566813" y="1461752"/>
            <a:ext cx="4156591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Systems: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Computer Science laboratory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Fish tank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r>
              <a:rPr lang="en-GB" sz="2000" dirty="0"/>
              <a:t>The available sensors are: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000" dirty="0"/>
              <a:t>Temperature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000" dirty="0"/>
              <a:t>Light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000" dirty="0"/>
              <a:t>Power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000" dirty="0"/>
              <a:t>Indoor Positioning System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GB" sz="2000" dirty="0"/>
          </a:p>
          <a:p>
            <a:r>
              <a:rPr lang="en-GB" sz="2000" dirty="0"/>
              <a:t>The available actuators are: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000" dirty="0"/>
              <a:t>Power sockets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000" dirty="0"/>
              <a:t>Lights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000" dirty="0"/>
              <a:t>AC unit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000" dirty="0"/>
              <a:t>Windows and blinds</a:t>
            </a:r>
          </a:p>
          <a:p>
            <a:pPr fontAlgn="base"/>
            <a:endParaRPr lang="en-GB" dirty="0"/>
          </a:p>
          <a:p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900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-0.18997 0.00024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05DBF-BA4D-4761-990A-3E0BFDE5E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Case </a:t>
            </a:r>
            <a:r>
              <a:rPr lang="pt-PT" dirty="0" err="1"/>
              <a:t>Study</a:t>
            </a:r>
            <a:r>
              <a:rPr lang="pt-PT" dirty="0"/>
              <a:t> –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Fish</a:t>
            </a:r>
            <a:r>
              <a:rPr lang="pt-PT" dirty="0"/>
              <a:t>-in-</a:t>
            </a:r>
            <a:r>
              <a:rPr lang="pt-PT" dirty="0" err="1"/>
              <a:t>the</a:t>
            </a:r>
            <a:r>
              <a:rPr lang="pt-PT" dirty="0"/>
              <a:t>-</a:t>
            </a:r>
            <a:r>
              <a:rPr lang="pt-PT" dirty="0" err="1"/>
              <a:t>Loop</a:t>
            </a:r>
            <a:endParaRPr lang="pt-PT" dirty="0"/>
          </a:p>
        </p:txBody>
      </p:sp>
      <p:pic>
        <p:nvPicPr>
          <p:cNvPr id="2050" name="Picture 2" descr="https://lh5.googleusercontent.com/OayXFSYBh5wLYmBfHJCATnSETh-e0wGytSe05n2v0B3lng9GIEiu17hei_e-dSbyIX5g11vpHANlHjZe1oo1gnmqcbioDBdBVMpFbJCowkxtlQQog_vYKL33s6AavEwjirinYdcxQA">
            <a:extLst>
              <a:ext uri="{FF2B5EF4-FFF2-40B4-BE49-F238E27FC236}">
                <a16:creationId xmlns:a16="http://schemas.microsoft.com/office/drawing/2014/main" id="{E04E7BCC-C909-46EF-92BE-F5ED1E6CF8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442" y="1690688"/>
            <a:ext cx="6323026" cy="455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3.googleusercontent.com/tWtfU7p5wXiZzE3DfKRRYgtW0bQhcLi5XO3ZpstkjG5XqsyFTbaQOQyddZKi1nMWQGXEnY0tgjYaCQkMnPFkvozrcWgyHvGJ8lGWlDOYOj_ZpdYcB7Y6FL4m2NPVTnq-HBwH9iE9tA">
            <a:extLst>
              <a:ext uri="{FF2B5EF4-FFF2-40B4-BE49-F238E27FC236}">
                <a16:creationId xmlns:a16="http://schemas.microsoft.com/office/drawing/2014/main" id="{5E6DB314-C145-4A42-B8EB-391FA047F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132880"/>
            <a:ext cx="2278444" cy="230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F3EA20-08DE-4F82-AE24-E31AF755C687}"/>
              </a:ext>
            </a:extLst>
          </p:cNvPr>
          <p:cNvSpPr txBox="1"/>
          <p:nvPr/>
        </p:nvSpPr>
        <p:spPr>
          <a:xfrm>
            <a:off x="838200" y="1733434"/>
            <a:ext cx="360711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err="1"/>
              <a:t>Sensors</a:t>
            </a:r>
            <a:r>
              <a:rPr lang="pt-PT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dirty="0" err="1"/>
              <a:t>Temperature</a:t>
            </a:r>
            <a:endParaRPr lang="pt-PT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dirty="0" err="1"/>
              <a:t>Conductivity</a:t>
            </a:r>
            <a:endParaRPr lang="pt-PT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dirty="0" err="1"/>
              <a:t>Water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dirty="0"/>
              <a:t>pH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E02132-80B0-4A1B-B28D-381180BFB5A6}"/>
              </a:ext>
            </a:extLst>
          </p:cNvPr>
          <p:cNvSpPr txBox="1"/>
          <p:nvPr/>
        </p:nvSpPr>
        <p:spPr>
          <a:xfrm>
            <a:off x="838200" y="3546936"/>
            <a:ext cx="36071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err="1"/>
              <a:t>Actuators</a:t>
            </a:r>
            <a:r>
              <a:rPr lang="pt-PT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dirty="0" err="1"/>
              <a:t>Feeder</a:t>
            </a:r>
            <a:endParaRPr lang="pt-PT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dirty="0" err="1"/>
              <a:t>Water</a:t>
            </a:r>
            <a:r>
              <a:rPr lang="pt-PT" dirty="0"/>
              <a:t> </a:t>
            </a:r>
            <a:r>
              <a:rPr lang="pt-PT" dirty="0" err="1"/>
              <a:t>heater</a:t>
            </a:r>
            <a:endParaRPr lang="pt-PT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dirty="0" err="1"/>
              <a:t>Water</a:t>
            </a:r>
            <a:r>
              <a:rPr lang="pt-PT" dirty="0"/>
              <a:t> </a:t>
            </a:r>
            <a:r>
              <a:rPr lang="pt-PT" dirty="0" err="1"/>
              <a:t>cooler</a:t>
            </a:r>
            <a:endParaRPr lang="pt-PT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dirty="0" err="1"/>
              <a:t>Water</a:t>
            </a:r>
            <a:r>
              <a:rPr lang="pt-PT" dirty="0"/>
              <a:t> pump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dirty="0" err="1"/>
              <a:t>Lights</a:t>
            </a:r>
            <a:endParaRPr lang="pt-P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111004-A745-4EFF-A044-541F3D34C207}"/>
              </a:ext>
            </a:extLst>
          </p:cNvPr>
          <p:cNvSpPr txBox="1"/>
          <p:nvPr/>
        </p:nvSpPr>
        <p:spPr>
          <a:xfrm>
            <a:off x="838200" y="5637437"/>
            <a:ext cx="3178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5L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water</a:t>
            </a:r>
            <a:r>
              <a:rPr lang="pt-PT" dirty="0"/>
              <a:t> </a:t>
            </a:r>
            <a:r>
              <a:rPr lang="pt-PT" dirty="0" err="1"/>
              <a:t>lost</a:t>
            </a:r>
            <a:r>
              <a:rPr lang="pt-PT" dirty="0"/>
              <a:t> </a:t>
            </a:r>
            <a:r>
              <a:rPr lang="pt-PT" dirty="0" err="1"/>
              <a:t>due</a:t>
            </a:r>
            <a:r>
              <a:rPr lang="pt-PT" dirty="0"/>
              <a:t> to </a:t>
            </a:r>
            <a:r>
              <a:rPr lang="pt-PT" dirty="0" err="1"/>
              <a:t>evaporation</a:t>
            </a:r>
            <a:r>
              <a:rPr lang="pt-PT" dirty="0"/>
              <a:t> </a:t>
            </a:r>
            <a:r>
              <a:rPr lang="pt-PT" dirty="0" err="1"/>
              <a:t>every</a:t>
            </a:r>
            <a:r>
              <a:rPr lang="pt-PT" dirty="0"/>
              <a:t> </a:t>
            </a:r>
            <a:r>
              <a:rPr lang="pt-PT" dirty="0" err="1"/>
              <a:t>week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8420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>
            <a:cxnSpLocks/>
            <a:stCxn id="5" idx="0"/>
            <a:endCxn id="5" idx="2"/>
          </p:cNvCxnSpPr>
          <p:nvPr/>
        </p:nvCxnSpPr>
        <p:spPr>
          <a:xfrm>
            <a:off x="6067698" y="169818"/>
            <a:ext cx="0" cy="653142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Diagram 3"/>
          <p:cNvGraphicFramePr/>
          <p:nvPr>
            <p:extLst/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156755" y="169818"/>
            <a:ext cx="11821886" cy="653142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37938" y="307225"/>
            <a:ext cx="150566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PHYSICAL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671192" y="307225"/>
            <a:ext cx="228633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COMPUTATION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30767" y="3228944"/>
            <a:ext cx="193046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/>
              <a:t>FEEDBACK LOOP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253892" y="2676272"/>
            <a:ext cx="24205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Humans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WSO2 IOT Server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Agents </a:t>
            </a:r>
            <a:r>
              <a:rPr lang="mr-IN" dirty="0"/>
              <a:t>–</a:t>
            </a:r>
            <a:r>
              <a:rPr lang="en-US" dirty="0"/>
              <a:t> Embedded System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Open Aquarium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41108" y="438726"/>
            <a:ext cx="297325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Humans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Temperature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Light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Location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Water temperature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pH level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Power and current sensors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4458" y="3033273"/>
            <a:ext cx="23131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Humans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Fish Tank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Structural Elements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46476" y="3876601"/>
            <a:ext cx="200676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Humans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Lights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Power Sockets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Heater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Air Conditioning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Coffee Machine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Fish Feeder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Water ventilator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Water heater</a:t>
            </a:r>
          </a:p>
        </p:txBody>
      </p:sp>
      <p:pic>
        <p:nvPicPr>
          <p:cNvPr id="7" name="Graphic 6" descr="Man">
            <a:extLst>
              <a:ext uri="{FF2B5EF4-FFF2-40B4-BE49-F238E27FC236}">
                <a16:creationId xmlns:a16="http://schemas.microsoft.com/office/drawing/2014/main" id="{26B835FE-33B9-9D4D-948F-E8EAC2129E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92528" y="2785731"/>
            <a:ext cx="1418414" cy="1418414"/>
          </a:xfrm>
          <a:prstGeom prst="rect">
            <a:avLst/>
          </a:prstGeom>
        </p:spPr>
      </p:pic>
      <p:pic>
        <p:nvPicPr>
          <p:cNvPr id="22" name="Graphic 21" descr="Man">
            <a:extLst>
              <a:ext uri="{FF2B5EF4-FFF2-40B4-BE49-F238E27FC236}">
                <a16:creationId xmlns:a16="http://schemas.microsoft.com/office/drawing/2014/main" id="{3132E893-98C2-D547-8DE7-DC3EF6FC28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04756" y="745181"/>
            <a:ext cx="1418414" cy="1418414"/>
          </a:xfrm>
          <a:prstGeom prst="rect">
            <a:avLst/>
          </a:prstGeom>
        </p:spPr>
      </p:pic>
      <p:pic>
        <p:nvPicPr>
          <p:cNvPr id="23" name="Graphic 22" descr="Man">
            <a:extLst>
              <a:ext uri="{FF2B5EF4-FFF2-40B4-BE49-F238E27FC236}">
                <a16:creationId xmlns:a16="http://schemas.microsoft.com/office/drawing/2014/main" id="{21EE2890-9B9B-3149-A0C5-E2AF867893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98813" y="2716239"/>
            <a:ext cx="1418414" cy="1418414"/>
          </a:xfrm>
          <a:prstGeom prst="rect">
            <a:avLst/>
          </a:prstGeom>
        </p:spPr>
      </p:pic>
      <p:pic>
        <p:nvPicPr>
          <p:cNvPr id="24" name="Graphic 23" descr="Man">
            <a:extLst>
              <a:ext uri="{FF2B5EF4-FFF2-40B4-BE49-F238E27FC236}">
                <a16:creationId xmlns:a16="http://schemas.microsoft.com/office/drawing/2014/main" id="{3177A183-D81D-ED4D-A11F-0A2C5566B8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96381" y="4834099"/>
            <a:ext cx="1418414" cy="141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1D66D-D549-4C39-8D06-41930F6DE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User engagement - Gamification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8ECEC-C8F0-4E65-9826-82F6E7492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1230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n-GB" dirty="0"/>
              <a:t>Over time, user engagement decay was observed.</a:t>
            </a:r>
          </a:p>
          <a:p>
            <a:pPr marL="0" indent="0" algn="just">
              <a:buNone/>
            </a:pPr>
            <a:r>
              <a:rPr lang="en-GB" dirty="0"/>
              <a:t>Gamification techniques are being implemented with the objective of keeping the room occupants engaged.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Graphic 4" descr="Ribbon">
            <a:extLst>
              <a:ext uri="{FF2B5EF4-FFF2-40B4-BE49-F238E27FC236}">
                <a16:creationId xmlns:a16="http://schemas.microsoft.com/office/drawing/2014/main" id="{054CD954-8910-4D49-8B5E-546CF2236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16658" y="5138060"/>
            <a:ext cx="1129054" cy="1129054"/>
          </a:xfrm>
          <a:prstGeom prst="rect">
            <a:avLst/>
          </a:prstGeom>
        </p:spPr>
      </p:pic>
      <p:pic>
        <p:nvPicPr>
          <p:cNvPr id="7" name="Graphic 6" descr="Trophy">
            <a:extLst>
              <a:ext uri="{FF2B5EF4-FFF2-40B4-BE49-F238E27FC236}">
                <a16:creationId xmlns:a16="http://schemas.microsoft.com/office/drawing/2014/main" id="{96A8EC42-5C85-4D67-85B9-74E955E718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95175" y="3532896"/>
            <a:ext cx="1033609" cy="1033609"/>
          </a:xfrm>
          <a:prstGeom prst="rect">
            <a:avLst/>
          </a:prstGeom>
        </p:spPr>
      </p:pic>
      <p:pic>
        <p:nvPicPr>
          <p:cNvPr id="9" name="Graphic 8" descr="Medal">
            <a:extLst>
              <a:ext uri="{FF2B5EF4-FFF2-40B4-BE49-F238E27FC236}">
                <a16:creationId xmlns:a16="http://schemas.microsoft.com/office/drawing/2014/main" id="{BCD03E91-F3F4-4C51-B15E-0543E01FE4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87782" y="5138062"/>
            <a:ext cx="1129053" cy="1129053"/>
          </a:xfrm>
          <a:prstGeom prst="rect">
            <a:avLst/>
          </a:prstGeom>
        </p:spPr>
      </p:pic>
      <p:pic>
        <p:nvPicPr>
          <p:cNvPr id="11" name="Graphic 10" descr="Podium">
            <a:extLst>
              <a:ext uri="{FF2B5EF4-FFF2-40B4-BE49-F238E27FC236}">
                <a16:creationId xmlns:a16="http://schemas.microsoft.com/office/drawing/2014/main" id="{689013D4-18CF-49FE-AA9B-EC64D9A855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54078" y="4364014"/>
            <a:ext cx="988701" cy="988701"/>
          </a:xfrm>
          <a:prstGeom prst="rect">
            <a:avLst/>
          </a:prstGeom>
        </p:spPr>
      </p:pic>
      <p:pic>
        <p:nvPicPr>
          <p:cNvPr id="13" name="Graphic 12" descr="Wreath">
            <a:extLst>
              <a:ext uri="{FF2B5EF4-FFF2-40B4-BE49-F238E27FC236}">
                <a16:creationId xmlns:a16="http://schemas.microsoft.com/office/drawing/2014/main" id="{87A523CF-3757-482E-B4FB-3B5A610B15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685788" y="3532896"/>
            <a:ext cx="1033609" cy="103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308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A0BC2-1970-4B23-8A27-1FB508EA5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 Architecture</a:t>
            </a:r>
          </a:p>
        </p:txBody>
      </p:sp>
      <p:pic>
        <p:nvPicPr>
          <p:cNvPr id="1029" name="Picture 5" descr="https://lh6.googleusercontent.com/SeAvUvX2c3FgbjDQ5eUd5vSYZg5bHUeMpoZMerpZSCQGljG-TNi2JCmQIlFz6QZDpcDTmKIuZHyvYhkI6fmUC0HUls6yrxJ8kk3nqBtdwL_Hs11G_Ov7BbwJsPNsjJkRIe0ZiWPiSA">
            <a:extLst>
              <a:ext uri="{FF2B5EF4-FFF2-40B4-BE49-F238E27FC236}">
                <a16:creationId xmlns:a16="http://schemas.microsoft.com/office/drawing/2014/main" id="{6620F4DF-2A45-43E5-B476-60F219A6AD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56" y="2652432"/>
            <a:ext cx="2754421" cy="317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lh6.googleusercontent.com/j6JmeasrkTjfqLJP_Uk2R38unCovscxn5nXd4Vw3UBJOddR2wx9xRIgsaLUp8CRWtGR32aLWDoXjhSO1BiG1DAXj3W1G3Pfp3ERB4esVJG4Z2JTDu357JAY29TScTgu7mN0c3I_YsA">
            <a:extLst>
              <a:ext uri="{FF2B5EF4-FFF2-40B4-BE49-F238E27FC236}">
                <a16:creationId xmlns:a16="http://schemas.microsoft.com/office/drawing/2014/main" id="{400D2302-6267-4956-B476-7E1CC3ED6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903" y="1785611"/>
            <a:ext cx="6465196" cy="485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086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891</TotalTime>
  <Words>407</Words>
  <Application>Microsoft Macintosh PowerPoint</Application>
  <PresentationFormat>Widescreen</PresentationFormat>
  <Paragraphs>109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Mangal</vt:lpstr>
      <vt:lpstr>Office Theme</vt:lpstr>
      <vt:lpstr>A Building Automation  Case Study  Setup and Challenges</vt:lpstr>
      <vt:lpstr>Building Automation Systems</vt:lpstr>
      <vt:lpstr>Multi-Paradigm Modelling</vt:lpstr>
      <vt:lpstr>Case Study - Goals</vt:lpstr>
      <vt:lpstr>Case Study – Physical Setup</vt:lpstr>
      <vt:lpstr>Case Study – The Fish-in-the-Loop</vt:lpstr>
      <vt:lpstr>PowerPoint Presentation</vt:lpstr>
      <vt:lpstr>User engagement - Gamification</vt:lpstr>
      <vt:lpstr>Overview Architecture</vt:lpstr>
      <vt:lpstr>Ongoing Work – Physical Model</vt:lpstr>
      <vt:lpstr>Ongoing Work - Metamodel</vt:lpstr>
      <vt:lpstr>Ongoing Work – Feature Model</vt:lpstr>
      <vt:lpstr>Future Work</vt:lpstr>
      <vt:lpstr>PowerPoint Presentation</vt:lpstr>
      <vt:lpstr>Data – Energy Consumption</vt:lpstr>
      <vt:lpstr>Data – Temperature</vt:lpstr>
      <vt:lpstr>Data – Light Levels</vt:lpstr>
      <vt:lpstr>WSO2 IOT Components Overview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Building Automation  Case Study  Setup and Challenges</dc:title>
  <dc:creator>João Cambeiro</dc:creator>
  <cp:lastModifiedBy>João Cambeiro</cp:lastModifiedBy>
  <cp:revision>2</cp:revision>
  <dcterms:created xsi:type="dcterms:W3CDTF">2018-05-24T15:42:37Z</dcterms:created>
  <dcterms:modified xsi:type="dcterms:W3CDTF">2018-05-26T09:38:39Z</dcterms:modified>
</cp:coreProperties>
</file>