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5"/>
  </p:notesMasterIdLst>
  <p:handoutMasterIdLst>
    <p:handoutMasterId r:id="rId6"/>
  </p:handoutMasterIdLst>
  <p:sldIdLst>
    <p:sldId id="264" r:id="rId3"/>
    <p:sldId id="256" r:id="rId4"/>
  </p:sldIdLst>
  <p:sldSz cx="9906000" cy="6858000" type="A4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698FD4-502D-443E-9BD3-A29C99545E41}" v="1" dt="2020-03-11T12:40:17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37" autoAdjust="0"/>
  </p:normalViewPr>
  <p:slideViewPr>
    <p:cSldViewPr snapToGrid="0">
      <p:cViewPr varScale="1">
        <p:scale>
          <a:sx n="110" d="100"/>
          <a:sy n="110" d="100"/>
        </p:scale>
        <p:origin x="136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0698FD4-502D-443E-9BD3-A29C99545E41}"/>
    <pc:docChg chg="modSld">
      <pc:chgData name="" userId="" providerId="" clId="Web-{E0698FD4-502D-443E-9BD3-A29C99545E41}" dt="2020-03-11T12:40:19.686" v="1" actId="14100"/>
      <pc:docMkLst>
        <pc:docMk/>
      </pc:docMkLst>
      <pc:sldChg chg="modSp">
        <pc:chgData name="" userId="" providerId="" clId="Web-{E0698FD4-502D-443E-9BD3-A29C99545E41}" dt="2020-03-11T12:40:19.686" v="1" actId="14100"/>
        <pc:sldMkLst>
          <pc:docMk/>
          <pc:sldMk cId="0" sldId="264"/>
        </pc:sldMkLst>
        <pc:grpChg chg="mod">
          <ac:chgData name="" userId="" providerId="" clId="Web-{E0698FD4-502D-443E-9BD3-A29C99545E41}" dt="2020-03-11T12:40:19.686" v="1" actId="14100"/>
          <ac:grpSpMkLst>
            <pc:docMk/>
            <pc:sldMk cId="0" sldId="264"/>
            <ac:grpSpMk id="18435" creationId="{B6E27B63-4CEA-4F06-AFC5-14603E14281C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36247D81-F06F-4377-94B3-350BD050ED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DA44C7EA-D751-45A0-B109-F433F69A69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EFEA6D-07AE-4B82-A826-1A3027076CBD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24EDC17-5B52-4C9F-98B5-8372126379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3B974897-1C1C-43D4-8A17-24C1E79027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E88CB5-277D-44F9-8915-C0584C62B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9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160D1A7E-8CBD-4B8D-95D3-F2498FAC92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E60E3E1B-9ADA-4254-BCF9-BE6EA21799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4D1039-7943-49EE-9748-A9394C30436C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="" xmlns:a16="http://schemas.microsoft.com/office/drawing/2014/main" id="{EAF73EF3-D32C-4F4A-B5A6-DD573F0CB7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="" xmlns:a16="http://schemas.microsoft.com/office/drawing/2014/main" id="{8DF96112-0C88-4046-8304-B29BF2D8E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1138AC2-1C1B-4950-820A-FF78019490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17E9962-4BE9-4BA1-B773-782867D39A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B6380C-B276-4344-AEF3-C72621E6B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08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imagen de diapositiva 1">
            <a:extLst>
              <a:ext uri="{FF2B5EF4-FFF2-40B4-BE49-F238E27FC236}">
                <a16:creationId xmlns="" xmlns:a16="http://schemas.microsoft.com/office/drawing/2014/main" id="{78C2C66B-F915-49E7-B991-C77F6806B0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81075" y="1241425"/>
            <a:ext cx="48355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Marcador de notas 2">
            <a:extLst>
              <a:ext uri="{FF2B5EF4-FFF2-40B4-BE49-F238E27FC236}">
                <a16:creationId xmlns="" xmlns:a16="http://schemas.microsoft.com/office/drawing/2014/main" id="{339707CC-5684-4651-B646-6E800D38A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n-US"/>
          </a:p>
        </p:txBody>
      </p:sp>
      <p:sp>
        <p:nvSpPr>
          <p:cNvPr id="19460" name="Marcador de número de diapositiva 3">
            <a:extLst>
              <a:ext uri="{FF2B5EF4-FFF2-40B4-BE49-F238E27FC236}">
                <a16:creationId xmlns="" xmlns:a16="http://schemas.microsoft.com/office/drawing/2014/main" id="{D43F3F5C-60BF-43C7-9055-25FA5F72A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l" defTabSz="914400" fontAlgn="base">
              <a:spcBef>
                <a:spcPct val="0"/>
              </a:spcBef>
              <a:spcAft>
                <a:spcPct val="0"/>
              </a:spcAft>
            </a:pPr>
            <a:fld id="{355F5098-55DF-4333-B19B-AE29CC3453F5}" type="slidenum">
              <a:rPr lang="es-ES" altLang="en-US" sz="1800">
                <a:solidFill>
                  <a:srgbClr val="000000"/>
                </a:solidFill>
              </a:rPr>
              <a:pPr algn="l" defTabSz="9144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1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02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891501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5300" y="3682080"/>
            <a:ext cx="891501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96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63760" y="160452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63760" y="368208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95300" y="368208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673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8915010" cy="397728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95300" y="1604520"/>
            <a:ext cx="8915010" cy="397728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0367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1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1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1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1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1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42898" marR="0" lvl="5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85796" marR="0" lvl="6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28694" marR="0" lvl="7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71592" marR="0" lvl="8" indent="0" algn="ctr" rtl="0">
              <a:spcBef>
                <a:spcPts val="0"/>
              </a:spcBef>
              <a:spcAft>
                <a:spcPts val="0"/>
              </a:spcAft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485903" y="38862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898" marR="0" lvl="1" indent="0" algn="ctr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796" marR="0" lvl="2" indent="0" algn="ctr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694" marR="0" lvl="3" indent="0" algn="ctr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592" marR="0" lvl="4" indent="0" algn="ctr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490" marR="0" lvl="5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388" marR="0" lvl="6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286" marR="0" lvl="7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185" marR="0" lvl="8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78">
            <a:extLst>
              <a:ext uri="{FF2B5EF4-FFF2-40B4-BE49-F238E27FC236}">
                <a16:creationId xmlns="" xmlns:a16="http://schemas.microsoft.com/office/drawing/2014/main" id="{0D686864-02D8-4D98-BC92-1BAD3872F2DD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 lIns="91425" tIns="91425" rIns="91425" bIns="91425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" spc="0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342898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796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694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592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49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388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286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185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s-ES"/>
              <a:t>05/02/2018</a:t>
            </a:r>
            <a:endParaRPr/>
          </a:p>
        </p:txBody>
      </p:sp>
      <p:sp>
        <p:nvSpPr>
          <p:cNvPr id="5" name="Shape 79">
            <a:extLst>
              <a:ext uri="{FF2B5EF4-FFF2-40B4-BE49-F238E27FC236}">
                <a16:creationId xmlns="" xmlns:a16="http://schemas.microsoft.com/office/drawing/2014/main" id="{5464D61A-AEB5-44D9-B980-836B874B7ECB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 lIns="91425" tIns="91425" rIns="91425" bIns="91425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900" spc="0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342898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796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694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592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49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388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286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185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80">
            <a:extLst>
              <a:ext uri="{FF2B5EF4-FFF2-40B4-BE49-F238E27FC236}">
                <a16:creationId xmlns="" xmlns:a16="http://schemas.microsoft.com/office/drawing/2014/main" id="{FA400D1A-6FD5-424E-84FF-5B728973557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 lIns="91425" tIns="45700" rIns="91425" bIns="45700" anchor="t" anchorCtr="0">
            <a:noAutofit/>
          </a:bodyPr>
          <a:lstStyle>
            <a:lvl1pPr>
              <a:buSzPct val="25000"/>
              <a:defRPr spc="0">
                <a:solidFill>
                  <a:schemeClr val="tx1"/>
                </a:solidFill>
                <a:uFillTx/>
                <a:latin typeface="+mn-lt"/>
              </a:defRPr>
            </a:lvl1pPr>
          </a:lstStyle>
          <a:p>
            <a:pPr>
              <a:defRPr/>
            </a:pPr>
            <a:fld id="{FBE40497-95C3-4396-8158-60276ECA5F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042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DBEAA3-0882-499A-AA57-298963F2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99D8-B8C4-4E97-984C-259A3AEE631B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6E2D37-0309-4B55-8239-083C42D1B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EB9B83-1EC4-48F1-96FE-6EC50D3B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1585-57E8-4DE2-A9E3-6397D9290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51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434093-B880-4623-BF10-21326CAC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A7B9B-9C74-4205-8F5A-D92ED53C5B20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344C50-5075-428F-B450-91FFFB557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AFEF40-7918-4237-921C-5426B90F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2289-1CD3-4DD5-8903-6D177574D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98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5D82EA-6EC7-43B2-8FD9-74CB091E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D31D-162F-49CC-B888-17E42A3902B1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EA2CEB-F51E-43BD-88B1-DB9E8161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D7D2F24-F90B-49C2-BB91-243BDCD4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1BC5-3129-46A3-B489-5CB11B68D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5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C4A88CF-B99A-4244-971F-414EBF30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114E-6140-4EC0-BF2B-D3A38B7B5EBF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BDF8EC1-977E-449F-9CC4-5B9A5D80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303D09E-268F-4F5A-9550-1C382B85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0750-C076-4408-8BEC-DE70B4FCC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8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72B0E2BA-4A44-401E-A2C3-C95370F46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F0C3-8E77-4CB5-BF29-D97E03AD1904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B5FDD43-1CF2-4FE7-A7F4-E01A31E0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4308A53-0BB2-43DA-9FD6-B2A3F17F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8EA4A-4735-4281-AD97-6A9CB57BD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30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7BD6B2CD-8245-4185-BC88-90194C9B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1D18-F725-4CE0-9665-B630C87F174C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61A123A2-D35D-4888-A044-CA927157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A824DA85-7912-4C74-9A22-77D065F7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AAAA-21B2-493A-90B8-0704611FF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7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95300" y="1604520"/>
            <a:ext cx="8915010" cy="3977280"/>
          </a:xfrm>
          <a:prstGeom prst="rect">
            <a:avLst/>
          </a:prstGeo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656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2DDE76F3-2819-44B2-A867-24A2AC5A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98AC-1C2C-4205-80BA-C7444FD187D6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5B68918-651F-4230-A289-CE6AD94D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D126E3C6-595F-467E-B831-4F4A45A7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781DB-0701-4E30-9F75-BF882D3DD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76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989DF1A-48D9-4409-A1F0-7F8F3A36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7F2A8-077A-4A67-99B5-FE0FB11B3E66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3B52334-5DCC-4639-A7FA-F66CC3D2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D21505-A940-4AA2-84E6-D35C0A59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5AEB-2076-4721-B6F9-E320C83D0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17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A327D76-B169-4EA4-9CD7-CEC95ECA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56B78-8F76-4F7F-A523-6FDB8BA596AA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6E34624-7DC7-4C68-9DD7-855D26BF9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FEB9368-6D87-4477-A9D5-C5FAEF2E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0669-BCF4-4DB3-A1CF-9E0B80027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7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72F0E4-760C-4D6B-AB3D-CD96101C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0851-3530-48EC-B0FF-D7AF867A8E96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75382F-BE2A-4C23-AB1F-04AEB57D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0ED5C5-7BD1-4BE4-A8E4-36275F7B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4E0B-DE77-45C3-9E4A-10F7F57C4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94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BA05E2-06CA-4639-8476-BCE9C8E2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40DDC-DD84-4D2B-B912-279B2766A32C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68827F-27C2-4BC2-B1B8-7A5D3381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069BCC-674A-499B-B34B-C81CE220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42B3-2F3E-415E-B659-F2C97D79F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4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8915010" cy="397728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07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4350450" cy="397728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63760" y="1604520"/>
            <a:ext cx="4350450" cy="397728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2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30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42950" y="2130480"/>
            <a:ext cx="8419710" cy="6813000"/>
          </a:xfrm>
          <a:prstGeom prst="rect">
            <a:avLst/>
          </a:prstGeo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32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95300" y="368208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63760" y="1604520"/>
            <a:ext cx="4350450" cy="397728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45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4350450" cy="397728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63760" y="160452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63760" y="368208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01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95300" y="160452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63760" y="1604520"/>
            <a:ext cx="435045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95300" y="3682080"/>
            <a:ext cx="8915010" cy="189684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45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2">
            <a:extLst>
              <a:ext uri="{FF2B5EF4-FFF2-40B4-BE49-F238E27FC236}">
                <a16:creationId xmlns="" xmlns:a16="http://schemas.microsoft.com/office/drawing/2014/main" id="{08F309B4-5A8B-4D90-BB2A-25DBB940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 tIns="91440" bIns="91440" anchor="ctr"/>
          <a:lstStyle/>
          <a:p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="" xmlns:a16="http://schemas.microsoft.com/office/drawing/2014/main" id="{3AB1040E-DA45-4B39-89C1-2F4A8B857837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tIns="91440" bIns="9144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900" spc="-1">
                <a:solidFill>
                  <a:srgbClr val="88888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defRPr>
            </a:lvl1pPr>
          </a:lstStyle>
          <a:p>
            <a:pPr>
              <a:defRPr/>
            </a:pPr>
            <a:r>
              <a:rPr lang="es-ES"/>
              <a:t>05/02/2018</a:t>
            </a:r>
            <a:endParaRPr lang="es-ES" sz="140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5" name="PlaceHolder 4">
            <a:extLst>
              <a:ext uri="{FF2B5EF4-FFF2-40B4-BE49-F238E27FC236}">
                <a16:creationId xmlns="" xmlns:a16="http://schemas.microsoft.com/office/drawing/2014/main" id="{A028D7EB-3079-48C4-8847-239CD79AA17B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tIns="91440" bIns="9144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="" xmlns:a16="http://schemas.microsoft.com/office/drawing/2014/main" id="{ACEFF223-08A3-4F92-ACCC-ECA1EAB144A3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35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+mn-cs"/>
              </a:defRPr>
            </a:lvl1pPr>
          </a:lstStyle>
          <a:p>
            <a:pPr>
              <a:defRPr/>
            </a:pPr>
            <a:fld id="{96448842-4D59-4725-B00F-652C3681796D}" type="slidenum">
              <a:rPr lang="es-ES"/>
              <a:pPr>
                <a:defRPr/>
              </a:pPr>
              <a:t>‹#›</a:t>
            </a:fld>
            <a:endParaRPr lang="es-ES" sz="1400">
              <a:latin typeface="Times New Roman"/>
            </a:endParaRPr>
          </a:p>
        </p:txBody>
      </p:sp>
      <p:sp>
        <p:nvSpPr>
          <p:cNvPr id="7" name="PlaceHolder 6">
            <a:extLst>
              <a:ext uri="{FF2B5EF4-FFF2-40B4-BE49-F238E27FC236}">
                <a16:creationId xmlns="" xmlns:a16="http://schemas.microsoft.com/office/drawing/2014/main" id="{32C7E42F-EC46-4C26-8BC9-2F3530199D8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95300" y="1604963"/>
            <a:ext cx="8915400" cy="39766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/>
              <a:t>Pulse para editar el formato de esquema del texto</a:t>
            </a:r>
          </a:p>
          <a:p>
            <a:pPr lvl="1"/>
            <a:r>
              <a:rPr lang="es-ES"/>
              <a:t>Segundo nivel del esquema</a:t>
            </a:r>
          </a:p>
          <a:p>
            <a:pPr lvl="2"/>
            <a:r>
              <a:rPr lang="es-ES"/>
              <a:t>Tercer nivel del esquema</a:t>
            </a:r>
          </a:p>
          <a:p>
            <a:pPr lvl="3"/>
            <a:r>
              <a:rPr lang="es-ES"/>
              <a:t>Cuarto nivel del esquema</a:t>
            </a:r>
          </a:p>
          <a:p>
            <a:pPr lvl="4"/>
            <a:r>
              <a:rPr lang="es-ES"/>
              <a:t>Quinto nivel del esquema</a:t>
            </a:r>
          </a:p>
          <a:p>
            <a:pPr lvl="5"/>
            <a:r>
              <a:rPr lang="es-ES"/>
              <a:t>Sexto nivel del esquema</a:t>
            </a:r>
          </a:p>
          <a:p>
            <a:pPr lvl="6"/>
            <a:r>
              <a:rPr lang="es-ES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31800" indent="-3238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chemeClr val="tx1"/>
          </a:solidFill>
          <a:latin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="" xmlns:a16="http://schemas.microsoft.com/office/drawing/2014/main" id="{908F677E-99FF-45D4-A067-EAC708BB9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  <a:endParaRPr lang="en-US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="" xmlns:a16="http://schemas.microsoft.com/office/drawing/2014/main" id="{F713050C-862E-48EB-8112-A1DAE1567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los estilos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5993A0-C16C-48B1-817B-98627152A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04F1CD-CCDC-4A47-B553-25F56454BB58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C9A8DC-E108-4ED6-A4EA-3710CCE94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D68CF2-8728-4FFF-91F5-658B87A00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692628-D579-4546-ACB5-A8E1F020D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upo 46">
            <a:extLst>
              <a:ext uri="{FF2B5EF4-FFF2-40B4-BE49-F238E27FC236}">
                <a16:creationId xmlns="" xmlns:a16="http://schemas.microsoft.com/office/drawing/2014/main" id="{08F6E0B0-9987-462D-99B2-5ECA8974F104}"/>
              </a:ext>
            </a:extLst>
          </p:cNvPr>
          <p:cNvGrpSpPr>
            <a:grpSpLocks/>
          </p:cNvGrpSpPr>
          <p:nvPr/>
        </p:nvGrpSpPr>
        <p:grpSpPr bwMode="auto">
          <a:xfrm>
            <a:off x="77788" y="1158875"/>
            <a:ext cx="2644775" cy="5583238"/>
            <a:chOff x="450772" y="1158325"/>
            <a:chExt cx="2442040" cy="5584250"/>
          </a:xfrm>
        </p:grpSpPr>
        <p:sp>
          <p:nvSpPr>
            <p:cNvPr id="28" name="AutoShape 4">
              <a:extLst>
                <a:ext uri="{FF2B5EF4-FFF2-40B4-BE49-F238E27FC236}">
                  <a16:creationId xmlns="" xmlns:a16="http://schemas.microsoft.com/office/drawing/2014/main" id="{C97BD454-188F-4C24-830D-33E2B610C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90" y="3887733"/>
              <a:ext cx="2417122" cy="2854842"/>
            </a:xfrm>
            <a:prstGeom prst="roundRect">
              <a:avLst>
                <a:gd name="adj" fmla="val 4882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round/>
              <a:headEnd/>
              <a:tailEnd/>
            </a:ln>
            <a:effectLst/>
          </p:spPr>
          <p:txBody>
            <a:bodyPr tIns="68580" bIns="68580"/>
            <a:lstStyle/>
            <a:p>
              <a:pPr marL="85725" indent="-85725" defTabSz="91439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 u="sng" dirty="0">
                <a:solidFill>
                  <a:prstClr val="blac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3" name="Rectangle 17">
              <a:extLst>
                <a:ext uri="{FF2B5EF4-FFF2-40B4-BE49-F238E27FC236}">
                  <a16:creationId xmlns="" xmlns:a16="http://schemas.microsoft.com/office/drawing/2014/main" id="{09477DDC-5B7C-42A2-B8BF-AB06C0695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772" y="1472707"/>
              <a:ext cx="2354091" cy="1184490"/>
            </a:xfrm>
            <a:prstGeom prst="rect">
              <a:avLst/>
            </a:prstGeom>
            <a:noFill/>
            <a:ln>
              <a:noFill/>
            </a:ln>
          </p:spPr>
          <p:txBody>
            <a:bodyPr rIns="3429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en-US" sz="1000" b="1" i="1" dirty="0">
                  <a:solidFill>
                    <a:prstClr val="black"/>
                  </a:solidFill>
                </a:rPr>
                <a:t>Current practice and the limitations that it </a:t>
              </a:r>
              <a:r>
                <a:rPr lang="en-US" altLang="en-US" sz="1000" b="1" i="1" dirty="0" smtClean="0">
                  <a:solidFill>
                    <a:prstClr val="black"/>
                  </a:solidFill>
                </a:rPr>
                <a:t>implies</a:t>
              </a:r>
              <a:r>
                <a:rPr lang="es-ES" altLang="en-US" sz="1000" b="1" i="1" dirty="0" smtClean="0">
                  <a:solidFill>
                    <a:prstClr val="black"/>
                  </a:solidFill>
                </a:rPr>
                <a:t>: </a:t>
              </a:r>
              <a:r>
                <a:rPr lang="en-US" altLang="en-US" sz="1000" b="1" i="1" dirty="0">
                  <a:solidFill>
                    <a:prstClr val="black"/>
                  </a:solidFill>
                </a:rPr>
                <a:t>gaps in  present-day understanding</a:t>
              </a:r>
              <a:endParaRPr lang="en-US" sz="1000" b="1" i="1" dirty="0">
                <a:solidFill>
                  <a:prstClr val="black"/>
                </a:solidFill>
                <a:latin typeface="Arial" charset="0"/>
              </a:endParaRPr>
            </a:p>
            <a:p>
              <a:pPr marL="128587" indent="-128587" algn="just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US" altLang="en-US" sz="1000" i="1" dirty="0">
                  <a:solidFill>
                    <a:prstClr val="black"/>
                  </a:solidFill>
                </a:rPr>
                <a:t>Insert table, graph or other suitable visualization</a:t>
              </a:r>
            </a:p>
            <a:p>
              <a:pPr marL="128587" indent="-128587" algn="just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US" altLang="en-US" sz="1000" i="1" dirty="0" smtClean="0">
                  <a:solidFill>
                    <a:prstClr val="black"/>
                  </a:solidFill>
                </a:rPr>
                <a:t>Provide one or two </a:t>
              </a:r>
              <a:r>
                <a:rPr lang="en-US" altLang="en-US" sz="1000" i="1" dirty="0">
                  <a:solidFill>
                    <a:prstClr val="black"/>
                  </a:solidFill>
                </a:rPr>
                <a:t>bullet points or short sentences</a:t>
              </a:r>
            </a:p>
          </p:txBody>
        </p:sp>
        <p:sp>
          <p:nvSpPr>
            <p:cNvPr id="14" name="Rectangle 18">
              <a:extLst>
                <a:ext uri="{FF2B5EF4-FFF2-40B4-BE49-F238E27FC236}">
                  <a16:creationId xmlns="" xmlns:a16="http://schemas.microsoft.com/office/drawing/2014/main" id="{42758FDA-861D-4B9D-83EB-C86BD573A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772" y="3898847"/>
              <a:ext cx="2354091" cy="1385246"/>
            </a:xfrm>
            <a:prstGeom prst="rect">
              <a:avLst/>
            </a:prstGeom>
            <a:noFill/>
            <a:ln>
              <a:noFill/>
            </a:ln>
          </p:spPr>
          <p:txBody>
            <a:bodyPr rIns="3429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en-US" sz="1000" b="1" i="1" dirty="0">
                  <a:solidFill>
                    <a:prstClr val="black"/>
                  </a:solidFill>
                </a:rPr>
                <a:t>What is the innovation/discovery that lies at the heart of your initiative/idea?</a:t>
              </a:r>
              <a:endParaRPr lang="en-US" altLang="en-US" sz="1000" i="1" dirty="0">
                <a:solidFill>
                  <a:prstClr val="black"/>
                </a:solidFill>
              </a:endParaRP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US" altLang="en-US" sz="1000" i="1" dirty="0">
                  <a:solidFill>
                    <a:prstClr val="black"/>
                  </a:solidFill>
                </a:rPr>
                <a:t>Try to address technology gaps identified in Background &amp; Motivation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US" altLang="en-US" sz="1000" i="1" dirty="0">
                  <a:solidFill>
                    <a:prstClr val="black"/>
                  </a:solidFill>
                </a:rPr>
                <a:t>Insert table, </a:t>
              </a:r>
              <a:r>
                <a:rPr lang="en-US" altLang="en-US" sz="1000" i="1" dirty="0" smtClean="0">
                  <a:solidFill>
                    <a:prstClr val="black"/>
                  </a:solidFill>
                </a:rPr>
                <a:t>graph </a:t>
              </a:r>
              <a:r>
                <a:rPr lang="en-US" altLang="en-US" sz="1000" i="1" dirty="0">
                  <a:solidFill>
                    <a:prstClr val="black"/>
                  </a:solidFill>
                </a:rPr>
                <a:t>or other suitable visualization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US" altLang="en-US" sz="1000" i="1" dirty="0">
                  <a:solidFill>
                    <a:prstClr val="black"/>
                  </a:solidFill>
                </a:rPr>
                <a:t>Provide </a:t>
              </a:r>
              <a:r>
                <a:rPr lang="en-US" altLang="en-US" sz="1000" i="1" dirty="0" smtClean="0">
                  <a:solidFill>
                    <a:prstClr val="black"/>
                  </a:solidFill>
                </a:rPr>
                <a:t>one or two bullet </a:t>
              </a:r>
              <a:r>
                <a:rPr lang="en-US" altLang="en-US" sz="1000" i="1" dirty="0">
                  <a:solidFill>
                    <a:prstClr val="black"/>
                  </a:solidFill>
                </a:rPr>
                <a:t>points or short sentences</a:t>
              </a:r>
            </a:p>
          </p:txBody>
        </p:sp>
        <p:sp>
          <p:nvSpPr>
            <p:cNvPr id="18458" name="Text Box 25">
              <a:extLst>
                <a:ext uri="{FF2B5EF4-FFF2-40B4-BE49-F238E27FC236}">
                  <a16:creationId xmlns="" xmlns:a16="http://schemas.microsoft.com/office/drawing/2014/main" id="{02B46622-898B-4918-BD5C-AC7776F90A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311" y="1158325"/>
              <a:ext cx="2127051" cy="249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en-GB" altLang="es-ES" sz="1000">
                  <a:solidFill>
                    <a:srgbClr val="800000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BACKGROUND &amp; MOTIVATION OF THE THESIS </a:t>
              </a:r>
            </a:p>
          </p:txBody>
        </p:sp>
        <p:sp>
          <p:nvSpPr>
            <p:cNvPr id="18459" name="Text Box 26">
              <a:extLst>
                <a:ext uri="{FF2B5EF4-FFF2-40B4-BE49-F238E27FC236}">
                  <a16:creationId xmlns="" xmlns:a16="http://schemas.microsoft.com/office/drawing/2014/main" id="{3818262D-9829-4AFA-8661-547A21439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366" y="3761787"/>
              <a:ext cx="1915297" cy="12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1pPr>
              <a:lvl2pPr marL="742950" indent="-285750" defTabSz="912813"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2pPr>
              <a:lvl3pPr marL="1143000" indent="-228600" defTabSz="912813"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3pPr>
              <a:lvl4pPr marL="1600200" indent="-228600" defTabSz="912813"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4pPr>
              <a:lvl5pPr marL="2057400" indent="-228600" defTabSz="912813"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tabLst>
                  <a:tab pos="1825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en-GB" altLang="es-ES" sz="1000">
                  <a:solidFill>
                    <a:srgbClr val="800000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INNOVATION</a:t>
              </a:r>
            </a:p>
          </p:txBody>
        </p:sp>
      </p:grpSp>
      <p:grpSp>
        <p:nvGrpSpPr>
          <p:cNvPr id="18435" name="Grupo 47">
            <a:extLst>
              <a:ext uri="{FF2B5EF4-FFF2-40B4-BE49-F238E27FC236}">
                <a16:creationId xmlns="" xmlns:a16="http://schemas.microsoft.com/office/drawing/2014/main" id="{B6E27B63-4CEA-4F06-AFC5-14603E14281C}"/>
              </a:ext>
            </a:extLst>
          </p:cNvPr>
          <p:cNvGrpSpPr>
            <a:grpSpLocks/>
          </p:cNvGrpSpPr>
          <p:nvPr/>
        </p:nvGrpSpPr>
        <p:grpSpPr bwMode="auto">
          <a:xfrm>
            <a:off x="2763838" y="1168400"/>
            <a:ext cx="4438650" cy="5697538"/>
            <a:chOff x="2990069" y="1167844"/>
            <a:chExt cx="3962587" cy="5698327"/>
          </a:xfrm>
        </p:grpSpPr>
        <p:sp>
          <p:nvSpPr>
            <p:cNvPr id="9" name="AutoShape 4">
              <a:extLst>
                <a:ext uri="{FF2B5EF4-FFF2-40B4-BE49-F238E27FC236}">
                  <a16:creationId xmlns="" xmlns:a16="http://schemas.microsoft.com/office/drawing/2014/main" id="{4449BC85-8F0D-46DC-867C-175A1AF8D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752" y="1328204"/>
              <a:ext cx="3922904" cy="5106107"/>
            </a:xfrm>
            <a:prstGeom prst="roundRect">
              <a:avLst>
                <a:gd name="adj" fmla="val 488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  <a:round/>
              <a:headEnd/>
              <a:tailEnd/>
            </a:ln>
            <a:effectLst/>
          </p:spPr>
          <p:txBody>
            <a:bodyPr tIns="68580" bIns="68580"/>
            <a:lstStyle/>
            <a:p>
              <a:pPr marL="85725" indent="-85725" defTabSz="91439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 u="sng" dirty="0">
                <a:solidFill>
                  <a:prstClr val="blac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7" name="Rectangle 17">
              <a:extLst>
                <a:ext uri="{FF2B5EF4-FFF2-40B4-BE49-F238E27FC236}">
                  <a16:creationId xmlns="" xmlns:a16="http://schemas.microsoft.com/office/drawing/2014/main" id="{BFAF9D29-53D3-45FC-A59C-5DDC80B33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613" y="1404415"/>
              <a:ext cx="3558675" cy="184651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Ins="34290">
              <a:spAutoFit/>
            </a:bodyPr>
            <a:lstStyle/>
            <a:p>
              <a:pPr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US" sz="1000" b="1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Indicate the main objectives and develop the work plan (tasks and timetable) for 3-4 years</a:t>
              </a:r>
              <a:r>
                <a:rPr lang="en-GB" sz="1000" b="1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 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00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Describe the tasks, the assumptions and the limitations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In case, define interdisciplinary, international and intersectoral dimensions of the research plan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Insert a Gantt chart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Specify the time elapsed since the begging of the thesis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00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Reference recent publications and/or patents, if any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00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Please use graphics, tables, and charts as much as possible, and limit words</a:t>
              </a:r>
            </a:p>
          </p:txBody>
        </p:sp>
        <p:cxnSp>
          <p:nvCxnSpPr>
            <p:cNvPr id="21" name="Straight Connector 2">
              <a:extLst>
                <a:ext uri="{FF2B5EF4-FFF2-40B4-BE49-F238E27FC236}">
                  <a16:creationId xmlns="" xmlns:a16="http://schemas.microsoft.com/office/drawing/2014/main" id="{781030F9-0A25-4416-848A-74B6F8577406}"/>
                </a:ext>
              </a:extLst>
            </p:cNvPr>
            <p:cNvCxnSpPr>
              <a:cxnSpLocks/>
            </p:cNvCxnSpPr>
            <p:nvPr/>
          </p:nvCxnSpPr>
          <p:spPr>
            <a:xfrm>
              <a:off x="2990069" y="6523224"/>
              <a:ext cx="396258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3" name="Text Box 24">
              <a:extLst>
                <a:ext uri="{FF2B5EF4-FFF2-40B4-BE49-F238E27FC236}">
                  <a16:creationId xmlns="" xmlns:a16="http://schemas.microsoft.com/office/drawing/2014/main" id="{E9A5FB8E-8DFD-460B-90B8-65DEEF2B8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026" y="1167844"/>
              <a:ext cx="3370810" cy="12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en-GB" altLang="es-ES" sz="1000">
                  <a:solidFill>
                    <a:srgbClr val="800000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OBJECTIVES AND WORK PLAN</a:t>
              </a:r>
            </a:p>
          </p:txBody>
        </p:sp>
        <p:sp>
          <p:nvSpPr>
            <p:cNvPr id="27" name="Rectangle 18">
              <a:extLst>
                <a:ext uri="{FF2B5EF4-FFF2-40B4-BE49-F238E27FC236}">
                  <a16:creationId xmlns="" xmlns:a16="http://schemas.microsoft.com/office/drawing/2014/main" id="{0FC54149-2488-4112-BF94-3592ED8AF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6123" y="6561329"/>
              <a:ext cx="3826533" cy="3048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34290" rIns="34290">
              <a:spAutoFit/>
            </a:bodyPr>
            <a:lstStyle/>
            <a:p>
              <a:pPr defTabSz="914395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88" b="1" dirty="0">
                  <a:solidFill>
                    <a:prstClr val="black"/>
                  </a:solidFill>
                  <a:cs typeface="Arial" pitchFamily="34" charset="0"/>
                </a:rPr>
                <a:t>Current Technology </a:t>
              </a:r>
              <a:r>
                <a:rPr lang="en-US" sz="750" b="1" dirty="0">
                  <a:solidFill>
                    <a:prstClr val="black"/>
                  </a:solidFill>
                  <a:cs typeface="Arial" pitchFamily="34" charset="0"/>
                </a:rPr>
                <a:t>Readiness</a:t>
              </a:r>
              <a:r>
                <a:rPr lang="en-US" sz="788" b="1" dirty="0">
                  <a:solidFill>
                    <a:prstClr val="black"/>
                  </a:solidFill>
                  <a:cs typeface="Arial" pitchFamily="34" charset="0"/>
                </a:rPr>
                <a:t> Level (</a:t>
              </a:r>
              <a:r>
                <a:rPr lang="en-US" sz="788" b="1" dirty="0" smtClean="0">
                  <a:solidFill>
                    <a:prstClr val="black"/>
                  </a:solidFill>
                  <a:cs typeface="Arial" pitchFamily="34" charset="0"/>
                </a:rPr>
                <a:t>TRL) </a:t>
              </a:r>
              <a:r>
                <a:rPr lang="en-US" sz="788" b="1" dirty="0">
                  <a:solidFill>
                    <a:prstClr val="black"/>
                  </a:solidFill>
                  <a:cs typeface="Arial" pitchFamily="34" charset="0"/>
                </a:rPr>
                <a:t>–see levels in next slide  </a:t>
              </a:r>
              <a:endParaRPr lang="en-US" sz="788" dirty="0">
                <a:solidFill>
                  <a:prstClr val="black"/>
                </a:solidFill>
                <a:cs typeface="Arial" pitchFamily="34" charset="0"/>
              </a:endParaRPr>
            </a:p>
            <a:p>
              <a:pPr marL="175021" indent="-88105" defTabSz="914395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750" i="1" dirty="0">
                  <a:solidFill>
                    <a:prstClr val="black"/>
                  </a:solidFill>
                  <a:cs typeface="Arial" pitchFamily="34" charset="0"/>
                </a:rPr>
                <a:t>Justify TRL in a short sentence</a:t>
              </a:r>
            </a:p>
          </p:txBody>
        </p:sp>
      </p:grpSp>
      <p:grpSp>
        <p:nvGrpSpPr>
          <p:cNvPr id="18436" name="Grupo 48">
            <a:extLst>
              <a:ext uri="{FF2B5EF4-FFF2-40B4-BE49-F238E27FC236}">
                <a16:creationId xmlns="" xmlns:a16="http://schemas.microsoft.com/office/drawing/2014/main" id="{3C4BE8FF-1BE3-45EE-8C38-4870C5AA0042}"/>
              </a:ext>
            </a:extLst>
          </p:cNvPr>
          <p:cNvGrpSpPr>
            <a:grpSpLocks/>
          </p:cNvGrpSpPr>
          <p:nvPr/>
        </p:nvGrpSpPr>
        <p:grpSpPr bwMode="auto">
          <a:xfrm>
            <a:off x="7245350" y="1146175"/>
            <a:ext cx="2582863" cy="5595938"/>
            <a:chOff x="7073926" y="1146324"/>
            <a:chExt cx="2381303" cy="5596249"/>
          </a:xfrm>
        </p:grpSpPr>
        <p:sp>
          <p:nvSpPr>
            <p:cNvPr id="31" name="AutoShape 4">
              <a:extLst>
                <a:ext uri="{FF2B5EF4-FFF2-40B4-BE49-F238E27FC236}">
                  <a16:creationId xmlns="" xmlns:a16="http://schemas.microsoft.com/office/drawing/2014/main" id="{5C15E4E9-16DD-41FA-BD12-9900604C5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0026" y="6301223"/>
              <a:ext cx="2365203" cy="441350"/>
            </a:xfrm>
            <a:prstGeom prst="roundRect">
              <a:avLst>
                <a:gd name="adj" fmla="val 4882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round/>
              <a:headEnd/>
              <a:tailEnd/>
            </a:ln>
            <a:effectLst/>
          </p:spPr>
          <p:txBody>
            <a:bodyPr tIns="68580" bIns="68580"/>
            <a:lstStyle/>
            <a:p>
              <a:pPr marL="85725" indent="-85725" defTabSz="91439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 u="sng" dirty="0">
                <a:solidFill>
                  <a:prstClr val="blac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29" name="AutoShape 4">
              <a:extLst>
                <a:ext uri="{FF2B5EF4-FFF2-40B4-BE49-F238E27FC236}">
                  <a16:creationId xmlns="" xmlns:a16="http://schemas.microsoft.com/office/drawing/2014/main" id="{165FA563-A487-4760-AC51-58D51D016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0026" y="1290795"/>
              <a:ext cx="2365203" cy="2306765"/>
            </a:xfrm>
            <a:prstGeom prst="roundRect">
              <a:avLst>
                <a:gd name="adj" fmla="val 4882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round/>
              <a:headEnd/>
              <a:tailEnd/>
            </a:ln>
            <a:effectLst/>
          </p:spPr>
          <p:txBody>
            <a:bodyPr tIns="68580" bIns="68580"/>
            <a:lstStyle/>
            <a:p>
              <a:pPr marL="85725" indent="-85725" defTabSz="91439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900" u="sng" dirty="0">
                <a:solidFill>
                  <a:prstClr val="blac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="" xmlns:a16="http://schemas.microsoft.com/office/drawing/2014/main" id="{92C7DF5F-94DE-4759-875C-986E6CBA9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6625" y="6463157"/>
              <a:ext cx="2073943" cy="115893"/>
            </a:xfrm>
            <a:prstGeom prst="rect">
              <a:avLst/>
            </a:prstGeom>
            <a:noFill/>
            <a:ln>
              <a:noFill/>
            </a:ln>
          </p:spPr>
          <p:txBody>
            <a:bodyPr lIns="34290" tIns="0" rIns="3429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395" eaLnBrk="1" fontAlgn="auto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en-US" sz="750" b="1" dirty="0">
                  <a:solidFill>
                    <a:prstClr val="black"/>
                  </a:solidFill>
                </a:rPr>
                <a:t>Contact: </a:t>
              </a:r>
              <a:r>
                <a:rPr lang="en-US" altLang="en-US" sz="750" i="1" dirty="0">
                  <a:solidFill>
                    <a:prstClr val="black"/>
                  </a:solidFill>
                </a:rPr>
                <a:t>(Name, Center, Phone, Email</a:t>
              </a:r>
              <a:r>
                <a:rPr lang="en-GB" altLang="en-US" sz="750" i="1" dirty="0">
                  <a:solidFill>
                    <a:prstClr val="black"/>
                  </a:solidFill>
                </a:rPr>
                <a:t>)</a:t>
              </a:r>
              <a:endParaRPr lang="en-GB" altLang="en-US" sz="75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="" xmlns:a16="http://schemas.microsoft.com/office/drawing/2014/main" id="{D9FE83B6-D539-4BA4-AEA3-FC11AE60B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8562" y="1292382"/>
              <a:ext cx="2315440" cy="846185"/>
            </a:xfrm>
            <a:prstGeom prst="rect">
              <a:avLst/>
            </a:prstGeom>
            <a:noFill/>
            <a:ln>
              <a:noFill/>
            </a:ln>
          </p:spPr>
          <p:txBody>
            <a:bodyPr rIns="3429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457200" indent="-1143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GB" altLang="en-US" sz="1000" b="1" i="1" dirty="0">
                  <a:solidFill>
                    <a:prstClr val="black"/>
                  </a:solidFill>
                </a:rPr>
                <a:t>Brief description of the methodology, tools, labs involved, and collaborations. 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US" altLang="en-US" sz="1000" i="1" dirty="0">
                  <a:solidFill>
                    <a:prstClr val="black"/>
                  </a:solidFill>
                </a:rPr>
                <a:t>Provide 4-5 bullet points or short sentences</a:t>
              </a:r>
            </a:p>
          </p:txBody>
        </p:sp>
        <p:sp>
          <p:nvSpPr>
            <p:cNvPr id="18447" name="Text Box 22">
              <a:extLst>
                <a:ext uri="{FF2B5EF4-FFF2-40B4-BE49-F238E27FC236}">
                  <a16:creationId xmlns="" xmlns:a16="http://schemas.microsoft.com/office/drawing/2014/main" id="{A5B32DE6-5EA1-4BA9-A6FE-E2B08ED68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8037" y="3761787"/>
              <a:ext cx="1910953" cy="12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en-GB" altLang="es-ES" sz="1000">
                  <a:solidFill>
                    <a:srgbClr val="800000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RESULTS AND IMPACT</a:t>
              </a:r>
            </a:p>
          </p:txBody>
        </p:sp>
        <p:sp>
          <p:nvSpPr>
            <p:cNvPr id="18448" name="Text Box 23">
              <a:extLst>
                <a:ext uri="{FF2B5EF4-FFF2-40B4-BE49-F238E27FC236}">
                  <a16:creationId xmlns="" xmlns:a16="http://schemas.microsoft.com/office/drawing/2014/main" id="{A7DB2ECC-BE1A-4B8B-B042-BA8E2A842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2170" y="1146324"/>
              <a:ext cx="2006203" cy="12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DejaVu Sans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en-GB" altLang="es-ES" sz="1000">
                  <a:solidFill>
                    <a:srgbClr val="800000"/>
                  </a:solidFill>
                  <a:latin typeface="Arial Black" panose="020B0A040201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METHODOLOGY</a:t>
              </a:r>
            </a:p>
          </p:txBody>
        </p:sp>
        <p:sp>
          <p:nvSpPr>
            <p:cNvPr id="67" name="Rectangle 19">
              <a:extLst>
                <a:ext uri="{FF2B5EF4-FFF2-40B4-BE49-F238E27FC236}">
                  <a16:creationId xmlns="" xmlns:a16="http://schemas.microsoft.com/office/drawing/2014/main" id="{4FF5CF0F-599C-4A8C-8572-6DF5C9A54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3926" y="3943654"/>
              <a:ext cx="2346176" cy="98589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Ins="34290">
              <a:spAutoFit/>
            </a:bodyPr>
            <a:lstStyle/>
            <a:p>
              <a:pPr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defRPr/>
              </a:pPr>
              <a:r>
                <a:rPr lang="en-GB" sz="1000" b="1" i="1" dirty="0">
                  <a:solidFill>
                    <a:prstClr val="black"/>
                  </a:solidFill>
                  <a:latin typeface="Arial" charset="0"/>
                  <a:cs typeface="DejaVu Sans"/>
                </a:rPr>
                <a:t>Existing and planned results. Scientific and technological advancements. </a:t>
              </a:r>
            </a:p>
            <a:p>
              <a:pPr marL="128587" indent="-128587" defTabSz="914395" eaLnBrk="1" fontAlgn="auto" hangingPunct="1">
                <a:lnSpc>
                  <a:spcPct val="90000"/>
                </a:lnSpc>
                <a:spcBef>
                  <a:spcPct val="400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altLang="en-US" sz="1000" i="1" dirty="0">
                  <a:solidFill>
                    <a:prstClr val="black"/>
                  </a:solidFill>
                  <a:latin typeface="Arial"/>
                  <a:cs typeface="DejaVu Sans"/>
                </a:rPr>
                <a:t>Existing/Expected scientific output (publications, conference, patents, spin-offs…)</a:t>
              </a:r>
            </a:p>
          </p:txBody>
        </p:sp>
      </p:grpSp>
      <p:sp>
        <p:nvSpPr>
          <p:cNvPr id="37" name="Rectángulo 36">
            <a:extLst>
              <a:ext uri="{FF2B5EF4-FFF2-40B4-BE49-F238E27FC236}">
                <a16:creationId xmlns="" xmlns:a16="http://schemas.microsoft.com/office/drawing/2014/main" id="{1B612519-BEAE-401E-AF4B-64796922422F}"/>
              </a:ext>
            </a:extLst>
          </p:cNvPr>
          <p:cNvSpPr/>
          <p:nvPr/>
        </p:nvSpPr>
        <p:spPr>
          <a:xfrm>
            <a:off x="450850" y="0"/>
            <a:ext cx="9074150" cy="289951"/>
          </a:xfrm>
          <a:prstGeom prst="rect">
            <a:avLst/>
          </a:prstGeom>
        </p:spPr>
        <p:txBody>
          <a:bodyPr>
            <a:spAutoFit/>
          </a:bodyPr>
          <a:lstStyle>
            <a:lvl1pPr marL="22225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altLang="en-US" sz="1000" dirty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PhD</a:t>
            </a:r>
            <a:r>
              <a:rPr lang="en-US" altLang="en-US" sz="1200" b="1" dirty="0">
                <a:solidFill>
                  <a:srgbClr val="17375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00" dirty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Forum</a:t>
            </a:r>
            <a:r>
              <a:rPr lang="en-US" altLang="en-US" sz="1200" b="1" dirty="0">
                <a:solidFill>
                  <a:srgbClr val="17375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en-US" sz="1000" dirty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DCIS </a:t>
            </a:r>
            <a:r>
              <a:rPr lang="en-US" altLang="en-US" sz="1000" dirty="0" smtClean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2021. </a:t>
            </a:r>
            <a:r>
              <a:rPr lang="en-US" altLang="en-US" sz="1000" dirty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November </a:t>
            </a:r>
            <a:r>
              <a:rPr lang="en-US" altLang="en-US" sz="1000" dirty="0" smtClean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24 </a:t>
            </a:r>
            <a:r>
              <a:rPr lang="en-US" altLang="en-US" sz="1000" dirty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</a:t>
            </a:r>
            <a:r>
              <a:rPr lang="en-US" altLang="en-US" sz="1000" dirty="0" smtClean="0">
                <a:solidFill>
                  <a:srgbClr val="800000"/>
                </a:solidFill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26. Vila do Conde, Portugal. </a:t>
            </a:r>
            <a:endParaRPr lang="en-US" altLang="en-US" sz="1000" dirty="0">
              <a:solidFill>
                <a:srgbClr val="800000"/>
              </a:solidFill>
              <a:latin typeface="Arial Black" panose="020B0A04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439" name="Rectángulo 38">
            <a:extLst>
              <a:ext uri="{FF2B5EF4-FFF2-40B4-BE49-F238E27FC236}">
                <a16:creationId xmlns="" xmlns:a16="http://schemas.microsoft.com/office/drawing/2014/main" id="{B851DF55-02AD-4599-9284-BF90669ED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393700"/>
            <a:ext cx="90741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225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 eaLnBrk="1" hangingPunct="1">
              <a:lnSpc>
                <a:spcPts val="2300"/>
              </a:lnSpc>
            </a:pPr>
            <a:r>
              <a:rPr lang="en-US" altLang="en-US" sz="2300" b="1">
                <a:latin typeface="Arial Black" panose="020B0A04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Proposal Title</a:t>
            </a:r>
          </a:p>
        </p:txBody>
      </p:sp>
      <p:sp>
        <p:nvSpPr>
          <p:cNvPr id="18440" name="Rectángulo 39">
            <a:extLst>
              <a:ext uri="{FF2B5EF4-FFF2-40B4-BE49-F238E27FC236}">
                <a16:creationId xmlns="" xmlns:a16="http://schemas.microsoft.com/office/drawing/2014/main" id="{8B2CBE8B-9472-4F13-AADF-BB73DD5BB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775792"/>
            <a:ext cx="90741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225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altLang="en-US" sz="1400" b="1" dirty="0">
                <a:ea typeface="ＭＳ Ｐゴシック" panose="020B0600070205080204" pitchFamily="34" charset="-128"/>
                <a:cs typeface="Arial" panose="020B0604020202020204" pitchFamily="34" charset="0"/>
              </a:rPr>
              <a:t>Author and Affiliation</a:t>
            </a:r>
          </a:p>
        </p:txBody>
      </p:sp>
      <p:cxnSp>
        <p:nvCxnSpPr>
          <p:cNvPr id="41" name="Straight Connector 2">
            <a:extLst>
              <a:ext uri="{FF2B5EF4-FFF2-40B4-BE49-F238E27FC236}">
                <a16:creationId xmlns="" xmlns:a16="http://schemas.microsoft.com/office/drawing/2014/main" id="{D1B68E00-FA6B-47E4-AF37-F12384AAEFE7}"/>
              </a:ext>
            </a:extLst>
          </p:cNvPr>
          <p:cNvCxnSpPr>
            <a:cxnSpLocks/>
          </p:cNvCxnSpPr>
          <p:nvPr/>
        </p:nvCxnSpPr>
        <p:spPr>
          <a:xfrm>
            <a:off x="0" y="1039813"/>
            <a:ext cx="990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41">
            <a:extLst>
              <a:ext uri="{FF2B5EF4-FFF2-40B4-BE49-F238E27FC236}">
                <a16:creationId xmlns="" xmlns:a16="http://schemas.microsoft.com/office/drawing/2014/main" id="{C096C537-875D-4E93-A5D1-4820CB1E12AC}"/>
              </a:ext>
            </a:extLst>
          </p:cNvPr>
          <p:cNvSpPr/>
          <p:nvPr/>
        </p:nvSpPr>
        <p:spPr>
          <a:xfrm>
            <a:off x="8131175" y="69850"/>
            <a:ext cx="1697038" cy="911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/>
              <a:t>Author’s Affiliation Logo</a:t>
            </a:r>
          </a:p>
        </p:txBody>
      </p:sp>
      <p:pic>
        <p:nvPicPr>
          <p:cNvPr id="1028" name="Picture 4" descr="https://web.fe.up.pt/~dcis2021/wp-content/uploads/2021/03/cfp_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60875"/>
            <a:ext cx="2248585" cy="91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13889129-96A8-443D-A8AB-872AC8B04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98475"/>
            <a:ext cx="8099425" cy="18637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3920" tIns="31740" rIns="0" bIns="15870" anchor="ctr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455613" indent="-455613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r>
              <a:rPr lang="en-US" altLang="en-US" sz="1000">
                <a:solidFill>
                  <a:srgbClr val="222222"/>
                </a:solidFill>
              </a:rPr>
              <a:t>Technology Readiness Levels (TRLs):</a:t>
            </a:r>
          </a:p>
          <a:p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1 – Basic principles observed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2 – Technology concept formulated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3 – Experimental proof of concept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4 – Technology validated in lab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5 – Technology validated in relevant environment (industrially relevant environment in the case of key enabling technologies)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6 – Technology demonstrated in relevant environment (industrially relevant environment in the case of key enabling technologies)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7 – System prototype demonstration in operational environment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8 – System complete and qualified</a:t>
            </a:r>
          </a:p>
          <a:p>
            <a:pPr lvl="1"/>
            <a:r>
              <a:rPr lang="en-US" altLang="en-US" sz="1000">
                <a:solidFill>
                  <a:srgbClr val="222222"/>
                </a:solidFill>
                <a:cs typeface="Arial" panose="020B0604020202020204" pitchFamily="34" charset="0"/>
              </a:rPr>
              <a:t>TRL 9 – Actual system proven in operational environment (competitive manufacturing in the case of key enabling technologies; or in space)</a:t>
            </a:r>
          </a:p>
          <a:p>
            <a:endParaRPr lang="en-US" altLang="en-US"/>
          </a:p>
        </p:txBody>
      </p:sp>
      <p:sp>
        <p:nvSpPr>
          <p:cNvPr id="5" name="Rectangle 30">
            <a:extLst>
              <a:ext uri="{FF2B5EF4-FFF2-40B4-BE49-F238E27FC236}">
                <a16:creationId xmlns="" xmlns:a16="http://schemas.microsoft.com/office/drawing/2014/main" id="{3F5417B4-CC73-4AE7-95A0-F0F8B81352FB}"/>
              </a:ext>
            </a:extLst>
          </p:cNvPr>
          <p:cNvSpPr/>
          <p:nvPr/>
        </p:nvSpPr>
        <p:spPr>
          <a:xfrm>
            <a:off x="266700" y="177800"/>
            <a:ext cx="5003800" cy="320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PentaChart</a:t>
            </a:r>
            <a:r>
              <a:rPr lang="en-GB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template from Los Alamos National Lab. http://www.lanl.gov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385</Words>
  <Application>Microsoft Office PowerPoint</Application>
  <PresentationFormat>A4 Paper (210x297 mm)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MS PGothic</vt:lpstr>
      <vt:lpstr>Arial</vt:lpstr>
      <vt:lpstr>Arial Black</vt:lpstr>
      <vt:lpstr>Calibri</vt:lpstr>
      <vt:lpstr>Calibri Light</vt:lpstr>
      <vt:lpstr>DejaVu Sans</vt:lpstr>
      <vt:lpstr>Times New Roman</vt:lpstr>
      <vt:lpstr>Wingdings</vt:lpstr>
      <vt:lpstr>Office Theme</vt:lpstr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Ituero</dc:creator>
  <cp:lastModifiedBy>António J. Araújo</cp:lastModifiedBy>
  <cp:revision>20</cp:revision>
  <dcterms:created xsi:type="dcterms:W3CDTF">2020-03-11T10:09:19Z</dcterms:created>
  <dcterms:modified xsi:type="dcterms:W3CDTF">2021-04-26T10:17:37Z</dcterms:modified>
</cp:coreProperties>
</file>