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ink/ink1.xml" ContentType="application/inkml+xml"/>
  <Override PartName="/ppt/ink/ink2.xml" ContentType="application/inkml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7" r:id="rId2"/>
    <p:sldId id="257" r:id="rId3"/>
    <p:sldId id="288" r:id="rId4"/>
    <p:sldId id="287" r:id="rId5"/>
    <p:sldId id="279" r:id="rId6"/>
    <p:sldId id="284" r:id="rId7"/>
    <p:sldId id="289" r:id="rId8"/>
    <p:sldId id="278" r:id="rId9"/>
    <p:sldId id="282" r:id="rId10"/>
    <p:sldId id="283" r:id="rId11"/>
    <p:sldId id="285" r:id="rId12"/>
    <p:sldId id="286" r:id="rId13"/>
    <p:sldId id="269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2D19"/>
    <a:srgbClr val="FFF0AF"/>
    <a:srgbClr val="FF0000"/>
    <a:srgbClr val="0070C0"/>
    <a:srgbClr val="FFF9E1"/>
    <a:srgbClr val="E3F3D1"/>
    <a:srgbClr val="FFF8D9"/>
    <a:srgbClr val="00FF00"/>
    <a:srgbClr val="D2ECB6"/>
    <a:srgbClr val="FFF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2" autoAdjust="0"/>
    <p:restoredTop sz="89770" autoAdjust="0"/>
  </p:normalViewPr>
  <p:slideViewPr>
    <p:cSldViewPr showGuides="1">
      <p:cViewPr varScale="1">
        <p:scale>
          <a:sx n="103" d="100"/>
          <a:sy n="103" d="100"/>
        </p:scale>
        <p:origin x="1098" y="84"/>
      </p:cViewPr>
      <p:guideLst>
        <p:guide orient="horz" pos="2205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1956" y="7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1DDF491-9DAF-479A-B9E6-3382FAA05B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F036A6-505F-4FA3-AA50-4A9C8CF62C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985CFE8-8296-4B6B-9D79-348E63F65B52}" type="datetimeFigureOut">
              <a:rPr lang="pt-PT"/>
              <a:pPr>
                <a:defRPr/>
              </a:pPr>
              <a:t>2024-09-24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172960-CCA5-4B29-A04F-ADA4643101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230F7E-CC2A-4D97-8ABC-BC1A6D917C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47215CD-224F-4023-B25D-2D7543E05B97}" type="slidenum">
              <a:rPr lang="pt-PT" altLang="pt-PT"/>
              <a:pPr>
                <a:defRPr/>
              </a:pPr>
              <a:t>‹#›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09:01:31.553"/>
    </inkml:context>
    <inkml:brush xml:id="br0">
      <inkml:brushProperty name="width" value="0.03528" units="cm"/>
      <inkml:brushProperty name="height" value="0.03528" units="cm"/>
      <inkml:brushProperty name="color" value="#0000FF"/>
    </inkml:brush>
  </inkml:definitions>
  <inkml:trace contextRef="#ctx0" brushRef="#br0">254 0 4001,'0'0'12827,"30"31"-11608,-26-25-1167,-1 0 0,0-1 0,0 1 0,0 1 0,-1-1 0,0 0 0,0 0 0,-1 1 0,1 11 0,0 65-280,-2-54 44,0-25 115,0 1 0,0 0 0,-1-1 0,0 1 0,0-1 0,0 1 1,0-1-1,-1 1 0,0-1 0,0 0 0,0 0 0,0 0 0,-1 0 0,1 0 1,-1 0-1,0-1 0,0 1 0,-6 4 0,-3 1-208,0-1 1,0-1-1,0 0 0,-22 9 0,31-15 274,-4 2-28,1-1 0,-1 0-1,1 0 1,-1 0 0,0-1 0,1 0-1,-1 0 1,0-1 0,0 0 0,-13-2-1,16 2 17,1-1-1,-1 0 0,0 0 1,1 0-1,-1 0 0,1-1 1,-1 1-1,1-1 0,0 0 1,0 0-1,0 0 1,0 0-1,0-1 0,0 1 1,0-1-1,1 0 0,-1 0 1,1 0-1,0 0 0,0 0 1,-3-6-1,-2-10 151,1 0 0,1-1 1,0 0-1,2 0 0,0-1 0,1 1 0,2-1 0,1-25 1,-1 36-125,10-1-3999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09:01:34.651"/>
    </inkml:context>
    <inkml:brush xml:id="br0">
      <inkml:brushProperty name="width" value="0.03528" units="cm"/>
      <inkml:brushProperty name="height" value="0.03528" units="cm"/>
      <inkml:brushProperty name="color" value="#0000FF"/>
    </inkml:brush>
  </inkml:definitions>
  <inkml:trace contextRef="#ctx0" brushRef="#br0">78 31 5673,'0'0'5725,"-6"9"-1862,-15 27-3625,-29 33-1147,64-94 948,-6 10 62,1 0-1,0 1 0,1 0 1,15-16-1,-9 10 286,-3 8 520,-12 13-871,1 0 0,-1-1 0,1 1 0,0 0 0,-1 0 0,0 0-1,1 0 1,-1 0 0,0 0 0,1 0 0,-1 1 0,0-1 0,0 0-1,1 3 1,14 15 131,-1 2 0,14 24 0,-18-32-42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09:01:31.553"/>
    </inkml:context>
    <inkml:brush xml:id="br0">
      <inkml:brushProperty name="width" value="0.03528" units="cm"/>
      <inkml:brushProperty name="height" value="0.03528" units="cm"/>
      <inkml:brushProperty name="color" value="#0000FF"/>
    </inkml:brush>
  </inkml:definitions>
  <inkml:trace contextRef="#ctx0" brushRef="#br0">254 0 4001,'0'0'12827,"30"31"-11608,-26-25-1167,-1 0 0,0-1 0,0 1 0,0 1 0,-1-1 0,0 0 0,0 0 0,-1 1 0,1 11 0,0 65-280,-2-54 44,0-25 115,0 1 0,0 0 0,-1-1 0,0 1 0,0-1 0,0 1 1,0-1-1,-1 1 0,0-1 0,0 0 0,0 0 0,0 0 0,-1 0 0,1 0 1,-1 0-1,0-1 0,0 1 0,-6 4 0,-3 1-208,0-1 1,0-1-1,0 0 0,-22 9 0,31-15 274,-4 2-28,1-1 0,-1 0-1,1 0 1,-1 0 0,0-1 0,1 0-1,-1 0 1,0-1 0,0 0 0,-13-2-1,16 2 17,1-1-1,-1 0 0,0 0 1,1 0-1,-1 0 0,1-1 1,-1 1-1,1-1 0,0 0 1,0 0-1,0 0 1,0 0-1,0-1 0,0 1 1,0-1-1,1 0 0,-1 0 1,1 0-1,0 0 0,0 0 1,-3-6-1,-2-10 151,1 0 0,1-1 1,0 0-1,2 0 0,0-1 0,1 1 0,2-1 0,1-25 1,-1 36-125,10-1-3999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09:01:34.651"/>
    </inkml:context>
    <inkml:brush xml:id="br0">
      <inkml:brushProperty name="width" value="0.03528" units="cm"/>
      <inkml:brushProperty name="height" value="0.03528" units="cm"/>
      <inkml:brushProperty name="color" value="#0000FF"/>
    </inkml:brush>
  </inkml:definitions>
  <inkml:trace contextRef="#ctx0" brushRef="#br0">78 31 5673,'0'0'5725,"-6"9"-1862,-15 27-3625,-29 33-1147,64-94 948,-6 10 62,1 0-1,0 1 0,1 0 1,15-16-1,-9 10 286,-3 8 520,-12 13-871,1 0 0,-1-1 0,1 1 0,0 0 0,-1 0 0,0 0-1,1 0 1,-1 0 0,0 0 0,1 0 0,-1 1 0,0-1 0,0 0-1,1 3 1,14 15 131,-1 2 0,14 24 0,-18-32-42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456DA3-D3DC-405F-A240-716B805880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104960-FA59-4CC0-9CA3-9AAD066602F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D222D24-82BD-4BFD-BAE1-D14ED0E4A938}" type="datetimeFigureOut">
              <a:rPr lang="pt-PT"/>
              <a:pPr>
                <a:defRPr/>
              </a:pPr>
              <a:t>2024-09-24</a:t>
            </a:fld>
            <a:endParaRPr lang="pt-P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E248F56-0238-40DA-99E1-EE1C9F9FF1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1848EB4-425E-4B09-B596-4FF89DD7E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pt-PT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247460-085B-4D7C-AF68-A3AFF1B0DCA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3CF23D-1E65-4701-AFD0-7813AFD73B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67A806D-57B2-4ED0-B0FD-311A4F6BFDE1}" type="slidenum">
              <a:rPr lang="pt-PT" altLang="pt-PT"/>
              <a:pPr>
                <a:defRPr/>
              </a:pPr>
              <a:t>‹#›</a:t>
            </a:fld>
            <a:endParaRPr lang="pt-PT" alt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7A806D-57B2-4ED0-B0FD-311A4F6BFDE1}" type="slidenum">
              <a:rPr lang="pt-PT" altLang="pt-PT" smtClean="0"/>
              <a:pPr>
                <a:defRPr/>
              </a:pPr>
              <a:t>2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846781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7A806D-57B2-4ED0-B0FD-311A4F6BFDE1}" type="slidenum">
              <a:rPr lang="pt-PT" altLang="pt-PT" smtClean="0"/>
              <a:pPr>
                <a:defRPr/>
              </a:pPr>
              <a:t>3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296935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7A806D-57B2-4ED0-B0FD-311A4F6BFDE1}" type="slidenum">
              <a:rPr lang="pt-PT" altLang="pt-PT" smtClean="0"/>
              <a:pPr>
                <a:defRPr/>
              </a:pPr>
              <a:t>4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159482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6336FD3F-A832-4928-96FC-FACC545A04D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44208" y="260648"/>
            <a:ext cx="1368152" cy="2880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pt-PT" sz="11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cjr@fe.up.pt</a:t>
            </a:r>
          </a:p>
        </p:txBody>
      </p:sp>
    </p:spTree>
    <p:extLst>
      <p:ext uri="{BB962C8B-B14F-4D97-AF65-F5344CB8AC3E}">
        <p14:creationId xmlns:p14="http://schemas.microsoft.com/office/powerpoint/2010/main" val="123471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Line 3">
            <a:extLst>
              <a:ext uri="{FF2B5EF4-FFF2-40B4-BE49-F238E27FC236}">
                <a16:creationId xmlns:a16="http://schemas.microsoft.com/office/drawing/2014/main" id="{DDD535F2-CF83-4EED-A921-71DC3B3E97C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48680"/>
            <a:ext cx="9144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893EE0B6-2054-42E6-8C1B-110EF4E95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825" y="352425"/>
            <a:ext cx="3852863" cy="25241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en-US" altLang="pt-PT" sz="14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7AF48B75-08F0-409C-A01E-19B0D9B08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0" y="425450"/>
            <a:ext cx="717550" cy="1841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en-US" altLang="pt-PT" sz="11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10">
            <a:extLst>
              <a:ext uri="{FF2B5EF4-FFF2-40B4-BE49-F238E27FC236}">
                <a16:creationId xmlns:a16="http://schemas.microsoft.com/office/drawing/2014/main" id="{8ADFCECB-AD38-42EC-A54E-5E5A05496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05" y="0"/>
            <a:ext cx="1557083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9DF23942-6E1B-4DF0-B0EA-B85911CB2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353" y="116632"/>
            <a:ext cx="3852863" cy="31765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t-PT" altLang="pt-PT" sz="2000" b="1" dirty="0" err="1">
                <a:solidFill>
                  <a:srgbClr val="8C2D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pt-PT" altLang="pt-PT" sz="2000" b="1" dirty="0">
                <a:solidFill>
                  <a:srgbClr val="8C2D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altLang="pt-PT" sz="2000" b="1" dirty="0" err="1">
                <a:solidFill>
                  <a:srgbClr val="8C2D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pt-PT" altLang="pt-PT" sz="2000" b="1" dirty="0">
                <a:solidFill>
                  <a:srgbClr val="8C2D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altLang="pt-PT" sz="2000" b="1" dirty="0" err="1">
                <a:solidFill>
                  <a:srgbClr val="8C2D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endParaRPr lang="en-US" altLang="pt-PT" sz="2000" b="1" dirty="0">
              <a:solidFill>
                <a:srgbClr val="8C2D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F22CE5-96C0-4320-B104-5B3B27904C95}"/>
              </a:ext>
            </a:extLst>
          </p:cNvPr>
          <p:cNvSpPr/>
          <p:nvPr userDrawn="1"/>
        </p:nvSpPr>
        <p:spPr>
          <a:xfrm>
            <a:off x="8650288" y="6669088"/>
            <a:ext cx="466725" cy="188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fld id="{413AC274-C010-4C05-8E31-7D9F35C95AEB}" type="slidenum">
              <a:rPr lang="pt-PT" altLang="pt-PT" sz="120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‹#›</a:t>
            </a:fld>
            <a:endParaRPr lang="pt-PT" altLang="pt-PT" sz="12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E55B6EDF-9541-4375-85C0-43C68B4F63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812360" y="8681"/>
            <a:ext cx="1152128" cy="539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pt-PT" altLang="pt-PT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M.EEC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pt-PT" altLang="pt-PT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/ 25</a:t>
            </a:r>
            <a:endParaRPr lang="en-US" altLang="pt-PT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18" Type="http://schemas.openxmlformats.org/officeDocument/2006/relationships/image" Target="../media/image28.png"/><Relationship Id="rId26" Type="http://schemas.openxmlformats.org/officeDocument/2006/relationships/image" Target="../media/image33.png"/><Relationship Id="rId3" Type="http://schemas.openxmlformats.org/officeDocument/2006/relationships/tags" Target="../tags/tag15.xml"/><Relationship Id="rId21" Type="http://schemas.openxmlformats.org/officeDocument/2006/relationships/image" Target="../media/image31.png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image" Target="../media/image27.png"/><Relationship Id="rId25" Type="http://schemas.openxmlformats.org/officeDocument/2006/relationships/customXml" Target="../ink/ink4.xml"/><Relationship Id="rId2" Type="http://schemas.openxmlformats.org/officeDocument/2006/relationships/tags" Target="../tags/tag14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40.pn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24" Type="http://schemas.openxmlformats.org/officeDocument/2006/relationships/image" Target="../media/image39.png"/><Relationship Id="rId32" Type="http://schemas.openxmlformats.org/officeDocument/2006/relationships/image" Target="../media/image38.png"/><Relationship Id="rId5" Type="http://schemas.openxmlformats.org/officeDocument/2006/relationships/tags" Target="../tags/tag17.xml"/><Relationship Id="rId15" Type="http://schemas.openxmlformats.org/officeDocument/2006/relationships/image" Target="../media/image25.png"/><Relationship Id="rId23" Type="http://schemas.openxmlformats.org/officeDocument/2006/relationships/customXml" Target="../ink/ink3.xml"/><Relationship Id="rId28" Type="http://schemas.openxmlformats.org/officeDocument/2006/relationships/image" Target="../media/image35.png"/><Relationship Id="rId10" Type="http://schemas.openxmlformats.org/officeDocument/2006/relationships/tags" Target="../tags/tag22.xml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slideLayout" Target="../slideLayouts/slideLayout1.xml"/><Relationship Id="rId22" Type="http://schemas.openxmlformats.org/officeDocument/2006/relationships/image" Target="../media/image32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igarra.up.pt/feup/pt/ucurr_geral.ficha_uc_view?pv_ocorrencia_id=54053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oodle2425.up.pt/mod/page/view.php?id=25862" TargetMode="External"/><Relationship Id="rId5" Type="http://schemas.openxmlformats.org/officeDocument/2006/relationships/hyperlink" Target="https://moodle2425.up.pt/pluginfile.php/79147/mod_resource/content/4/PSIM%20simulator%20-%20AltairInfo.pdf" TargetMode="External"/><Relationship Id="rId4" Type="http://schemas.openxmlformats.org/officeDocument/2006/relationships/hyperlink" Target="https://moodle2425.up.pt/course/view.php?id=4256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jp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ltra-trade.com/blog/what-is-universal-motor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0PDRJKz-mqE" TargetMode="Externa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25.png"/><Relationship Id="rId26" Type="http://schemas.openxmlformats.org/officeDocument/2006/relationships/customXml" Target="../ink/ink1.xml"/><Relationship Id="rId3" Type="http://schemas.openxmlformats.org/officeDocument/2006/relationships/tags" Target="../tags/tag3.xml"/><Relationship Id="rId21" Type="http://schemas.openxmlformats.org/officeDocument/2006/relationships/image" Target="../media/image28.png"/><Relationship Id="rId34" Type="http://schemas.openxmlformats.org/officeDocument/2006/relationships/image" Target="../media/image38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33" Type="http://schemas.openxmlformats.org/officeDocument/2006/relationships/image" Target="../media/image37.png"/><Relationship Id="rId2" Type="http://schemas.openxmlformats.org/officeDocument/2006/relationships/tags" Target="../tags/tag2.xml"/><Relationship Id="rId16" Type="http://schemas.openxmlformats.org/officeDocument/2006/relationships/hyperlink" Target="https://www.youtube.com/watch?v=CWulQ1ZSE3c" TargetMode="External"/><Relationship Id="rId20" Type="http://schemas.openxmlformats.org/officeDocument/2006/relationships/image" Target="../media/image27.png"/><Relationship Id="rId29" Type="http://schemas.openxmlformats.org/officeDocument/2006/relationships/image" Target="../media/image33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31.png"/><Relationship Id="rId32" Type="http://schemas.openxmlformats.org/officeDocument/2006/relationships/image" Target="../media/image36.png"/><Relationship Id="rId5" Type="http://schemas.openxmlformats.org/officeDocument/2006/relationships/tags" Target="../tags/tag5.xml"/><Relationship Id="rId15" Type="http://schemas.openxmlformats.org/officeDocument/2006/relationships/hyperlink" Target="https://en.wikipedia.org/wiki/DC_motor" TargetMode="External"/><Relationship Id="rId23" Type="http://schemas.openxmlformats.org/officeDocument/2006/relationships/image" Target="../media/image30.png"/><Relationship Id="rId28" Type="http://schemas.openxmlformats.org/officeDocument/2006/relationships/customXml" Target="../ink/ink2.xml"/><Relationship Id="rId10" Type="http://schemas.openxmlformats.org/officeDocument/2006/relationships/tags" Target="../tags/tag10.xml"/><Relationship Id="rId19" Type="http://schemas.openxmlformats.org/officeDocument/2006/relationships/image" Target="../media/image26.png"/><Relationship Id="rId31" Type="http://schemas.openxmlformats.org/officeDocument/2006/relationships/image" Target="../media/image35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hyperlink" Target="https://www.magneticinnovations.com/faq/dc-motor-how-it-works/" TargetMode="External"/><Relationship Id="rId22" Type="http://schemas.openxmlformats.org/officeDocument/2006/relationships/image" Target="../media/image29.png"/><Relationship Id="rId27" Type="http://schemas.openxmlformats.org/officeDocument/2006/relationships/image" Target="../media/image320.png"/><Relationship Id="rId30" Type="http://schemas.openxmlformats.org/officeDocument/2006/relationships/image" Target="../media/image34.png"/><Relationship Id="rId8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1BE37E-E28F-464B-B3FC-3E716905601E}"/>
              </a:ext>
            </a:extLst>
          </p:cNvPr>
          <p:cNvSpPr txBox="1"/>
          <p:nvPr/>
        </p:nvSpPr>
        <p:spPr>
          <a:xfrm>
            <a:off x="1655676" y="908720"/>
            <a:ext cx="5868652" cy="50405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t-PT" sz="2800" dirty="0">
                <a:solidFill>
                  <a:srgbClr val="0070C0"/>
                </a:solidFill>
              </a:rPr>
              <a:t>Sumário</a:t>
            </a:r>
          </a:p>
          <a:p>
            <a:pPr marL="180975" indent="-180975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70C0"/>
                </a:solidFill>
              </a:rPr>
              <a:t>Informações gerais</a:t>
            </a:r>
          </a:p>
          <a:p>
            <a:pPr marL="180975" indent="-180975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70C0"/>
                </a:solidFill>
              </a:rPr>
              <a:t>Objetivos principais de SCP </a:t>
            </a:r>
          </a:p>
          <a:p>
            <a:pPr marL="180975" indent="-180975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70C0"/>
                </a:solidFill>
              </a:rPr>
              <a:t>Relação de SCP com outras </a:t>
            </a:r>
            <a:r>
              <a:rPr lang="pt-PT" dirty="0" err="1">
                <a:solidFill>
                  <a:srgbClr val="0070C0"/>
                </a:solidFill>
              </a:rPr>
              <a:t>Ucs</a:t>
            </a:r>
            <a:endParaRPr lang="pt-PT" dirty="0">
              <a:solidFill>
                <a:srgbClr val="0070C0"/>
              </a:solidFill>
            </a:endParaRPr>
          </a:p>
          <a:p>
            <a:pPr marL="180975" indent="-180975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70C0"/>
                </a:solidFill>
              </a:rPr>
              <a:t>Planeamento aulas teóricas</a:t>
            </a:r>
          </a:p>
          <a:p>
            <a:pPr marL="180975" indent="-180975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70C0"/>
                </a:solidFill>
              </a:rPr>
              <a:t>Máquinas Elétricas Rotativas</a:t>
            </a:r>
          </a:p>
          <a:p>
            <a:pPr marL="180975" indent="-180975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70C0"/>
                </a:solidFill>
              </a:rPr>
              <a:t>Ex: Controlo de motor DC de ímanes permanentes</a:t>
            </a:r>
          </a:p>
          <a:p>
            <a:pPr marL="180975" indent="-180975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pt-PT" dirty="0">
              <a:solidFill>
                <a:srgbClr val="0070C0"/>
              </a:solidFill>
            </a:endParaRPr>
          </a:p>
          <a:p>
            <a:pPr marL="180975" indent="-180975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pt-PT" dirty="0">
              <a:solidFill>
                <a:srgbClr val="0070C0"/>
              </a:solidFill>
            </a:endParaRPr>
          </a:p>
          <a:p>
            <a:pPr algn="ctr"/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223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F6A780-02EA-DD49-9A32-F073F7C1F00C}"/>
              </a:ext>
            </a:extLst>
          </p:cNvPr>
          <p:cNvSpPr txBox="1"/>
          <p:nvPr/>
        </p:nvSpPr>
        <p:spPr>
          <a:xfrm>
            <a:off x="2051720" y="620688"/>
            <a:ext cx="5580620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t-PT" dirty="0">
                <a:solidFill>
                  <a:srgbClr val="0070C0"/>
                </a:solidFill>
              </a:rPr>
              <a:t>Ex: Controlo de motor DC de ímanes permanentes</a:t>
            </a:r>
            <a:endParaRPr lang="pt-PT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CEDB21-E1DE-8B6E-6BCC-C178941B70B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1560" y="1628800"/>
            <a:ext cx="2435179" cy="1080120"/>
          </a:xfrm>
          <a:prstGeom prst="rect">
            <a:avLst/>
          </a:prstGeom>
        </p:spPr>
      </p:pic>
      <p:pic>
        <p:nvPicPr>
          <p:cNvPr id="21" name="Picture 20" descr="% C:\varios\IguanaTex\tmp\&#10;&#10;\input{IguanaTeX_DefA_BeforeBegin.tex}&#10;&#10;\begin{document}&#10;&#10;\input{IguanaTeX_DefA_AfterBegin.tex}&#10;&#10;\fontsize{8}{8}\selectfont&#10;$\color{cPreto}R$&#10;&#10;\end{document}" title="IguanaTex Bitmap Display">
            <a:extLst>
              <a:ext uri="{FF2B5EF4-FFF2-40B4-BE49-F238E27FC236}">
                <a16:creationId xmlns:a16="http://schemas.microsoft.com/office/drawing/2014/main" id="{AED4AF25-B641-4500-A91E-5784787AF58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67" y="1451143"/>
            <a:ext cx="177850" cy="177657"/>
          </a:xfrm>
          <a:prstGeom prst="rect">
            <a:avLst/>
          </a:prstGeom>
        </p:spPr>
      </p:pic>
      <p:pic>
        <p:nvPicPr>
          <p:cNvPr id="24" name="Picture 23" descr="% C:\varios\IguanaTex\tmp\&#10;&#10;\input{IguanaTeX_DefA_BeforeBegin.tex}&#10;&#10;\begin{document}&#10;&#10;\input{IguanaTeX_DefA_AfterBegin.tex}&#10;&#10;\fontsize{8}{8}\selectfont&#10;$\color{cPreto}L$&#10;&#10;\end{document}" title="IguanaTex Bitmap Display">
            <a:extLst>
              <a:ext uri="{FF2B5EF4-FFF2-40B4-BE49-F238E27FC236}">
                <a16:creationId xmlns:a16="http://schemas.microsoft.com/office/drawing/2014/main" id="{0BF57252-1FBC-DCC3-D156-DE3FF74F66D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299" y="1451143"/>
            <a:ext cx="150920" cy="176328"/>
          </a:xfrm>
          <a:prstGeom prst="rect">
            <a:avLst/>
          </a:prstGeom>
        </p:spPr>
      </p:pic>
      <p:pic>
        <p:nvPicPr>
          <p:cNvPr id="27" name="Picture 26" descr="% C:\varios\IguanaTex\tmp\&#10;&#10;\input{IguanaTeX_DefA_BeforeBegin.tex}&#10;&#10;\begin{document}&#10;&#10;\input{IguanaTeX_DefA_AfterBegin.tex}&#10;&#10;\fontsize{8}{8}\selectfont&#10;$\color{cPreto}E$&#10;&#10;\end{document}" title="IguanaTex Bitmap Display">
            <a:extLst>
              <a:ext uri="{FF2B5EF4-FFF2-40B4-BE49-F238E27FC236}">
                <a16:creationId xmlns:a16="http://schemas.microsoft.com/office/drawing/2014/main" id="{E5EE6FCB-6725-94C4-E204-671A30C30EB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33" y="2060848"/>
            <a:ext cx="180374" cy="180313"/>
          </a:xfrm>
          <a:prstGeom prst="rect">
            <a:avLst/>
          </a:prstGeom>
        </p:spPr>
      </p:pic>
      <p:pic>
        <p:nvPicPr>
          <p:cNvPr id="30" name="Picture 29" descr="% C:\varios\IguanaTex\tmp\&#10;&#10;\input{IguanaTeX_DefA_BeforeBegin.tex}&#10;&#10;\begin{document}&#10;&#10;\input{IguanaTeX_DefA_AfterBegin.tex}&#10;&#10;\fontsize{8}{8}\selectfont&#10;$\color{cPreto}V_a$&#10;&#10;\end{document}" title="IguanaTex Bitmap Display">
            <a:extLst>
              <a:ext uri="{FF2B5EF4-FFF2-40B4-BE49-F238E27FC236}">
                <a16:creationId xmlns:a16="http://schemas.microsoft.com/office/drawing/2014/main" id="{BF76AD94-9917-7927-27AD-E85130FBD3E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60" y="2078703"/>
            <a:ext cx="242051" cy="221266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0AAB502-F3F4-AB7D-C5A5-520BED72FF41}"/>
              </a:ext>
            </a:extLst>
          </p:cNvPr>
          <p:cNvCxnSpPr>
            <a:cxnSpLocks/>
          </p:cNvCxnSpPr>
          <p:nvPr/>
        </p:nvCxnSpPr>
        <p:spPr>
          <a:xfrm>
            <a:off x="827585" y="1988840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% C:\varios\IguanaTex\tmp\&#10;&#10;\input{IguanaTeX_DefA_BeforeBegin.tex}&#10;&#10;\begin{document}&#10;&#10;\input{IguanaTeX_DefA_AfterBegin.tex}&#10;&#10;\fontsize{8}{8}\selectfont&#10;$\color{cPreto}I_a$&#10;&#10;\end{document}" title="IguanaTex Bitmap Display">
            <a:extLst>
              <a:ext uri="{FF2B5EF4-FFF2-40B4-BE49-F238E27FC236}">
                <a16:creationId xmlns:a16="http://schemas.microsoft.com/office/drawing/2014/main" id="{80FE9CF4-2280-CB25-4735-4641C6F77FD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66" y="2101282"/>
            <a:ext cx="217819" cy="224004"/>
          </a:xfrm>
          <a:prstGeom prst="rect">
            <a:avLst/>
          </a:prstGeom>
        </p:spPr>
      </p:pic>
      <p:pic>
        <p:nvPicPr>
          <p:cNvPr id="66" name="Picture 65" descr="% C:\varios\IguanaTex\tmp\&#10;&#10;\input{IguanaTeX_DefA_BeforeBegin.tex}&#10;&#10;\begin{document}&#10;&#10;\input{IguanaTeX_DefA_AfterBegin.tex}&#10;&#10;\fontsize{8}{8}\selectfont&#10;$\color{cPreto}E = k_{\!E} \, \omega$&#10;&#10;\end{document}" title="IguanaTex Bitmap Display">
            <a:extLst>
              <a:ext uri="{FF2B5EF4-FFF2-40B4-BE49-F238E27FC236}">
                <a16:creationId xmlns:a16="http://schemas.microsoft.com/office/drawing/2014/main" id="{82014400-D9E1-1EAC-3BD0-882B8FA352A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25" y="2966110"/>
            <a:ext cx="1008097" cy="243611"/>
          </a:xfrm>
          <a:prstGeom prst="rect">
            <a:avLst/>
          </a:prstGeom>
        </p:spPr>
      </p:pic>
      <p:pic>
        <p:nvPicPr>
          <p:cNvPr id="72" name="Picture 71" descr="% C:\varios\IguanaTex\tmp\&#10;&#10;\input{IguanaTeX_DefA_BeforeBegin.tex}&#10;&#10;\begin{document}&#10;&#10;\input{IguanaTeX_DefA_AfterBegin.tex}&#10;&#10;\fontsize{8}{8}\selectfont&#10;$\color{cPreto}T_e = k_T I_a$&#10;&#10;\end{document}" title="IguanaTex Bitmap Display">
            <a:extLst>
              <a:ext uri="{FF2B5EF4-FFF2-40B4-BE49-F238E27FC236}">
                <a16:creationId xmlns:a16="http://schemas.microsoft.com/office/drawing/2014/main" id="{82639BE7-D044-64EA-065A-01598645D1C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24" y="3337819"/>
            <a:ext cx="1134656" cy="2393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CB7F0A6-A571-3D33-00DB-1EBE41B3B506}"/>
                  </a:ext>
                </a:extLst>
              </p14:cNvPr>
              <p14:cNvContentPartPr/>
              <p14:nvPr/>
            </p14:nvContentPartPr>
            <p14:xfrm>
              <a:off x="2807805" y="2128078"/>
              <a:ext cx="112320" cy="1306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CB7F0A6-A571-3D33-00DB-1EBE41B3B50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801304" y="2121598"/>
                <a:ext cx="124599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027D544-97AA-5BE9-577F-90A027E0D5B0}"/>
                  </a:ext>
                </a:extLst>
              </p14:cNvPr>
              <p14:cNvContentPartPr/>
              <p14:nvPr/>
            </p14:nvContentPartPr>
            <p14:xfrm>
              <a:off x="2772345" y="2128078"/>
              <a:ext cx="70920" cy="525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027D544-97AA-5BE9-577F-90A027E0D5B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765865" y="2121598"/>
                <a:ext cx="83160" cy="64800"/>
              </a:xfrm>
              <a:prstGeom prst="rect">
                <a:avLst/>
              </a:prstGeom>
            </p:spPr>
          </p:pic>
        </mc:Fallback>
      </mc:AlternateContent>
      <p:pic>
        <p:nvPicPr>
          <p:cNvPr id="55" name="Picture 54" descr="% C:\varios\IguanaTex\tmp\&#10;&#10;\input{IguanaTeX_DefA_BeforeBegin.tex}&#10;&#10;\begin{document}&#10;&#10;\input{IguanaTeX_DefA_AfterBegin.tex}&#10;&#10;\fontsize{8}{8}\selectfont&#10;$\color{c3}\omega$&#10;&#10;\end{document}" title="IguanaTex Bitmap Display">
            <a:extLst>
              <a:ext uri="{FF2B5EF4-FFF2-40B4-BE49-F238E27FC236}">
                <a16:creationId xmlns:a16="http://schemas.microsoft.com/office/drawing/2014/main" id="{E2CDAB51-7B4A-A7AF-4BC4-B7D643F26450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916" y="2316865"/>
            <a:ext cx="150139" cy="127914"/>
          </a:xfrm>
          <a:prstGeom prst="rect">
            <a:avLst/>
          </a:prstGeom>
        </p:spPr>
      </p:pic>
      <p:pic>
        <p:nvPicPr>
          <p:cNvPr id="74" name="Picture 73" descr="% C:\varios\IguanaTex\tmp\&#10;&#10;\input{IguanaTeX_DefA_BeforeBegin.tex}&#10;&#10;\begin{document}&#10;&#10;\input{IguanaTeX_DefA_AfterBegin.tex}&#10;&#10;\fontsize{8}{8}\selectfont&#10;$\color{c3}T_e$&#10;&#10;\end{document}" title="IguanaTex Bitmap Display">
            <a:extLst>
              <a:ext uri="{FF2B5EF4-FFF2-40B4-BE49-F238E27FC236}">
                <a16:creationId xmlns:a16="http://schemas.microsoft.com/office/drawing/2014/main" id="{AD6CE8D1-8E8D-C546-AAB4-2E2478A0051C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739" y="2253698"/>
            <a:ext cx="248378" cy="230301"/>
          </a:xfrm>
          <a:prstGeom prst="rect">
            <a:avLst/>
          </a:prstGeom>
        </p:spPr>
      </p:pic>
      <p:pic>
        <p:nvPicPr>
          <p:cNvPr id="69" name="Picture 68" descr="% C:\varios\IguanaTex\tmp\&#10;&#10;\input{IguanaTeX_DefA_BeforeBegin.tex}&#10;&#10;\begin{document}&#10;&#10;\input{IguanaTeX_DefA_AfterBegin.tex}&#10;&#10;\fontsize{8}{8}\selectfont&#10;$\color{cPreto}V_a = R I_a + L \tfrac{d}{dt}I_a + E_a$&#10;&#10;\end{document}" title="IguanaTex Bitmap Display">
            <a:extLst>
              <a:ext uri="{FF2B5EF4-FFF2-40B4-BE49-F238E27FC236}">
                <a16:creationId xmlns:a16="http://schemas.microsoft.com/office/drawing/2014/main" id="{38B25ECB-768C-F1B4-0B85-F6BF8B0C02E4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24" y="3673625"/>
            <a:ext cx="2653514" cy="373749"/>
          </a:xfrm>
          <a:prstGeom prst="rect">
            <a:avLst/>
          </a:prstGeom>
        </p:spPr>
      </p:pic>
      <p:pic>
        <p:nvPicPr>
          <p:cNvPr id="76" name="Picture 75" descr="% C:\varios\IguanaTex\tmp\&#10;&#10;\input{IguanaTeX_DefA_BeforeBegin.tex}&#10;&#10;\begin{document}&#10;&#10;\input{IguanaTeX_DefA_AfterBegin.tex}&#10;&#10;\fontsize{8}{8}\selectfont&#10;$\color{cPreto}T_e = T_L + J \tfrac{d}{dt}\omega$&#10;&#10;\end{document}" title="IguanaTex Bitmap Display">
            <a:extLst>
              <a:ext uri="{FF2B5EF4-FFF2-40B4-BE49-F238E27FC236}">
                <a16:creationId xmlns:a16="http://schemas.microsoft.com/office/drawing/2014/main" id="{081A26BD-F9C4-5D13-9018-0ECA75AA6CA7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67" y="4190032"/>
            <a:ext cx="1813886" cy="377949"/>
          </a:xfrm>
          <a:prstGeom prst="rect">
            <a:avLst/>
          </a:prstGeom>
        </p:spPr>
      </p:pic>
      <p:pic>
        <p:nvPicPr>
          <p:cNvPr id="22" name="Picture 21" descr="% C:\varios\IguanaTex\tmp\&#10;&#10;\input{IguanaTeX_DefA_BeforeBegin.tex}&#10;&#10;\begin{document}&#10;&#10;\input{IguanaTeX_DefA_AfterBegin.tex}&#10;\fontsize{7}{7}\selectfont&#10;\noindent Em regime permanente: \\[1mm]&#10;\fontsize{8}{8}\selectfont&#10;$\color{cPreto}\omega = C^{te}$ \\[1mm]&#10;$\color{cPreto}I_a = C^{te}$  \\[1mm]&#10;$\color{cPreto}V_a = C^{te}$ \\[1mm]&#10;$\color{cPreto}\omega = \frac{V_a-R I_a}{K_{\!E}}$&#10;&#10;\end{document}" title="IguanaTex Bitmap Display">
            <a:extLst>
              <a:ext uri="{FF2B5EF4-FFF2-40B4-BE49-F238E27FC236}">
                <a16:creationId xmlns:a16="http://schemas.microsoft.com/office/drawing/2014/main" id="{401E821A-1A3A-B93D-1529-F1B71A67D20E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52" y="1591976"/>
            <a:ext cx="2500679" cy="2085840"/>
          </a:xfrm>
          <a:prstGeom prst="rect">
            <a:avLst/>
          </a:prstGeom>
        </p:spPr>
      </p:pic>
      <p:pic>
        <p:nvPicPr>
          <p:cNvPr id="3" name="Picture 2" descr="% C:\varios\IguanaTex\tmp\&#10;&#10;\input{IguanaTeX_DefA_BeforeBegin.tex}&#10;&#10;\begin{document}&#10;&#10;\input{IguanaTeX_DefA_AfterBegin.tex}&#10;\fontsize{7}{7}\selectfont&#10;\noindent Ex: ventilador \\&#10;\fontsize{8}{8}\selectfont&#10;$\color{cPreto}T_L = B_L \omega + k_{2L} \omega^2 + k_{3L} \omega^3 + J_L \tfrac{d}{dt}\omega$&#10;&#10;\end{document}" title="IguanaTex Bitmap Display">
            <a:extLst>
              <a:ext uri="{FF2B5EF4-FFF2-40B4-BE49-F238E27FC236}">
                <a16:creationId xmlns:a16="http://schemas.microsoft.com/office/drawing/2014/main" id="{CB568D12-4E0C-2D85-0315-7DE5A7DD7FDB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12" y="5012079"/>
            <a:ext cx="4274418" cy="61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81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F6A780-02EA-DD49-9A32-F073F7C1F00C}"/>
              </a:ext>
            </a:extLst>
          </p:cNvPr>
          <p:cNvSpPr txBox="1"/>
          <p:nvPr/>
        </p:nvSpPr>
        <p:spPr>
          <a:xfrm>
            <a:off x="2051720" y="620688"/>
            <a:ext cx="5580620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t-PT" dirty="0">
                <a:solidFill>
                  <a:srgbClr val="0070C0"/>
                </a:solidFill>
              </a:rPr>
              <a:t>Ex: Controlo de motor DC de ímanes permanentes</a:t>
            </a:r>
            <a:endParaRPr lang="pt-PT" sz="1400" dirty="0"/>
          </a:p>
        </p:txBody>
      </p:sp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203E03B8-51C1-93C4-B7D7-DC2CC59D9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78" y="1616242"/>
            <a:ext cx="2487173" cy="868682"/>
          </a:xfrm>
          <a:prstGeom prst="rect">
            <a:avLst/>
          </a:prstGeom>
        </p:spPr>
      </p:pic>
      <p:pic>
        <p:nvPicPr>
          <p:cNvPr id="19" name="Picture 18" descr="Diagram&#10;&#10;Description automatically generated">
            <a:extLst>
              <a:ext uri="{FF2B5EF4-FFF2-40B4-BE49-F238E27FC236}">
                <a16:creationId xmlns:a16="http://schemas.microsoft.com/office/drawing/2014/main" id="{2F596FB2-A22D-CB70-A77D-D07D0EB71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6" y="3064335"/>
            <a:ext cx="2487173" cy="86868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4C03E1E-B30D-F8C7-2878-79F7EDD69F83}"/>
              </a:ext>
            </a:extLst>
          </p:cNvPr>
          <p:cNvSpPr txBox="1"/>
          <p:nvPr/>
        </p:nvSpPr>
        <p:spPr>
          <a:xfrm>
            <a:off x="3647864" y="5653634"/>
            <a:ext cx="53526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PT" sz="1600" dirty="0">
                <a:latin typeface="Calibri" panose="020F0502020204030204" pitchFamily="34" charset="0"/>
                <a:cs typeface="Calibri" panose="020F0502020204030204" pitchFamily="34" charset="0"/>
              </a:rPr>
              <a:t>Todos os sinais são constantes em regime permanente: Controladores muito simples de dimensionar e implementar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7185E5-0D5B-4B52-B1D1-7389F14C9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251" y="1434886"/>
            <a:ext cx="4174244" cy="10500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2F220C-8078-4668-A2A7-F7AE0C39F1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331" y="2873354"/>
            <a:ext cx="4754890" cy="10500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9CE677-5C4D-4974-BAC1-8BA3428801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239" y="4311822"/>
            <a:ext cx="5039878" cy="105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4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F6A780-02EA-DD49-9A32-F073F7C1F00C}"/>
              </a:ext>
            </a:extLst>
          </p:cNvPr>
          <p:cNvSpPr txBox="1"/>
          <p:nvPr/>
        </p:nvSpPr>
        <p:spPr>
          <a:xfrm>
            <a:off x="2051720" y="620688"/>
            <a:ext cx="5580620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t-PT" dirty="0">
                <a:solidFill>
                  <a:srgbClr val="0070C0"/>
                </a:solidFill>
              </a:rPr>
              <a:t>Ex: Controlo de motor DC de ímanes permanentes</a:t>
            </a:r>
            <a:endParaRPr lang="pt-PT" sz="1400" dirty="0"/>
          </a:p>
        </p:txBody>
      </p:sp>
      <p:pic>
        <p:nvPicPr>
          <p:cNvPr id="4" name="Picture 3" descr="Shape, arrow&#10;&#10;Description automatically generated">
            <a:extLst>
              <a:ext uri="{FF2B5EF4-FFF2-40B4-BE49-F238E27FC236}">
                <a16:creationId xmlns:a16="http://schemas.microsoft.com/office/drawing/2014/main" id="{9A3B4F2C-699C-861F-E07F-0D4E04913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1050038" cy="8686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F950DD-030C-420C-6312-76DCE6205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610" y="1363965"/>
            <a:ext cx="2723420" cy="11886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C0EDEE-A209-41A5-EE2A-082554C1F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3481" y="2962413"/>
            <a:ext cx="2818549" cy="10990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58FBD6-7BC1-33F8-2179-0DE0B8861A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136" y="1349158"/>
            <a:ext cx="2416503" cy="218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4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7066F7-6E30-4673-808A-A8F0F94026FA}"/>
              </a:ext>
            </a:extLst>
          </p:cNvPr>
          <p:cNvSpPr txBox="1"/>
          <p:nvPr/>
        </p:nvSpPr>
        <p:spPr>
          <a:xfrm>
            <a:off x="251520" y="1484784"/>
            <a:ext cx="8640960" cy="35283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55600" indent="-355600">
              <a:spcAft>
                <a:spcPts val="600"/>
              </a:spcAft>
            </a:pPr>
            <a:r>
              <a:rPr lang="en-GB" sz="1600" dirty="0"/>
              <a:t>[1]	</a:t>
            </a:r>
            <a:r>
              <a:rPr lang="en-US" sz="1600" dirty="0"/>
              <a:t>Power Electronics and Motor Drives; Bogdan M. </a:t>
            </a:r>
            <a:r>
              <a:rPr lang="en-US" sz="1600" dirty="0" err="1"/>
              <a:t>Wilamowski</a:t>
            </a:r>
            <a:r>
              <a:rPr lang="en-US" sz="1600" dirty="0"/>
              <a:t> and J. David Irwin; CRC Press, 2011</a:t>
            </a:r>
          </a:p>
          <a:p>
            <a:pPr marL="355600" indent="-355600">
              <a:spcAft>
                <a:spcPts val="600"/>
              </a:spcAft>
            </a:pPr>
            <a:r>
              <a:rPr lang="en-US" sz="1600" dirty="0"/>
              <a:t>[2] 	Power Electronics And Motor Drives Advances and Trends - Bimal K. Bose – Elsevier, 2006</a:t>
            </a:r>
          </a:p>
          <a:p>
            <a:pPr marL="355600" indent="-355600">
              <a:spcAft>
                <a:spcPts val="600"/>
              </a:spcAft>
            </a:pPr>
            <a:r>
              <a:rPr lang="en-US" sz="1600" dirty="0"/>
              <a:t>[3]  Motor handbook, Infineon Technologies &amp; ISEA, 2019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403F6C-ADD6-495A-B8B7-F93F3BC48726}"/>
              </a:ext>
            </a:extLst>
          </p:cNvPr>
          <p:cNvSpPr txBox="1"/>
          <p:nvPr/>
        </p:nvSpPr>
        <p:spPr>
          <a:xfrm>
            <a:off x="2051720" y="692696"/>
            <a:ext cx="5040560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</a:rPr>
              <a:t>References / Bibliography</a:t>
            </a:r>
          </a:p>
        </p:txBody>
      </p:sp>
    </p:spTree>
    <p:extLst>
      <p:ext uri="{BB962C8B-B14F-4D97-AF65-F5344CB8AC3E}">
        <p14:creationId xmlns:p14="http://schemas.microsoft.com/office/powerpoint/2010/main" val="2119725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1DE983-6D1A-4ECE-9818-3DFB6F784DF3}"/>
              </a:ext>
            </a:extLst>
          </p:cNvPr>
          <p:cNvSpPr txBox="1"/>
          <p:nvPr/>
        </p:nvSpPr>
        <p:spPr>
          <a:xfrm>
            <a:off x="2051720" y="620688"/>
            <a:ext cx="5040560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t-PT" dirty="0">
                <a:solidFill>
                  <a:srgbClr val="0070C0"/>
                </a:solidFill>
              </a:rPr>
              <a:t>Informações gerais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501AF1-CB9F-4760-BB6D-82C34E3A743B}"/>
              </a:ext>
            </a:extLst>
          </p:cNvPr>
          <p:cNvSpPr txBox="1"/>
          <p:nvPr/>
        </p:nvSpPr>
        <p:spPr>
          <a:xfrm>
            <a:off x="935596" y="1484784"/>
            <a:ext cx="7272808" cy="363640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pt-PT" dirty="0"/>
              <a:t>Página no </a:t>
            </a:r>
            <a:r>
              <a:rPr lang="pt-PT" dirty="0" err="1"/>
              <a:t>sigarra</a:t>
            </a:r>
            <a:r>
              <a:rPr lang="pt-PT" dirty="0"/>
              <a:t>:</a:t>
            </a:r>
          </a:p>
          <a:p>
            <a:r>
              <a:rPr lang="pt-PT" sz="1200" dirty="0">
                <a:hlinkClick r:id="rId3"/>
              </a:rPr>
              <a:t>https://sigarra.up.pt/feup/pt/ucurr_geral.ficha_uc_view?pv_ocorrencia_id=540539</a:t>
            </a:r>
            <a:endParaRPr lang="pt-PT" sz="1200" dirty="0"/>
          </a:p>
          <a:p>
            <a:endParaRPr lang="pt-PT" dirty="0"/>
          </a:p>
          <a:p>
            <a:r>
              <a:rPr lang="pt-PT" dirty="0"/>
              <a:t>Página no moodle:</a:t>
            </a:r>
            <a:br>
              <a:rPr lang="pt-PT" dirty="0"/>
            </a:br>
            <a:r>
              <a:rPr lang="pt-PT" sz="1200" dirty="0">
                <a:hlinkClick r:id="rId4"/>
              </a:rPr>
              <a:t>https://moodle2425.up.pt/course/view.php?id=4256</a:t>
            </a:r>
            <a:endParaRPr lang="pt-PT" sz="1200" dirty="0"/>
          </a:p>
          <a:p>
            <a:endParaRPr lang="pt-PT" dirty="0"/>
          </a:p>
          <a:p>
            <a:r>
              <a:rPr lang="pt-PT" dirty="0"/>
              <a:t>Simulador para aulas Práticas Laboratoriais:</a:t>
            </a:r>
          </a:p>
          <a:p>
            <a:r>
              <a:rPr lang="pt-PT" dirty="0"/>
              <a:t>PSIM: </a:t>
            </a:r>
            <a:r>
              <a:rPr lang="pt-PT" sz="1100" dirty="0">
                <a:hlinkClick r:id="rId5"/>
              </a:rPr>
              <a:t>https://moodle2425.up.pt/pluginfile.php/79147/mod_resource/content/4/PSIM%20simulator%20-%20AltairInfo.pdf</a:t>
            </a:r>
            <a:endParaRPr lang="pt-PT" sz="1100" dirty="0"/>
          </a:p>
          <a:p>
            <a:endParaRPr lang="pt-PT" dirty="0"/>
          </a:p>
          <a:p>
            <a:r>
              <a:rPr lang="pt-PT" dirty="0"/>
              <a:t>Bibliografia:</a:t>
            </a:r>
          </a:p>
          <a:p>
            <a:r>
              <a:rPr lang="pt-PT" sz="1200" dirty="0">
                <a:hlinkClick r:id="rId6"/>
              </a:rPr>
              <a:t>https://moodle2425.up.pt/mod/page/view.php?id=25862</a:t>
            </a:r>
            <a:endParaRPr lang="pt-PT" sz="1200" dirty="0"/>
          </a:p>
          <a:p>
            <a:endParaRPr lang="pt-PT" dirty="0"/>
          </a:p>
          <a:p>
            <a:r>
              <a:rPr lang="pt-PT" dirty="0"/>
              <a:t>Paradigma de ensino: 1 hora teórica por semana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1DE983-6D1A-4ECE-9818-3DFB6F784DF3}"/>
              </a:ext>
            </a:extLst>
          </p:cNvPr>
          <p:cNvSpPr txBox="1"/>
          <p:nvPr/>
        </p:nvSpPr>
        <p:spPr>
          <a:xfrm>
            <a:off x="2051720" y="620688"/>
            <a:ext cx="5040560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t-PT" dirty="0">
                <a:solidFill>
                  <a:srgbClr val="0070C0"/>
                </a:solidFill>
              </a:rPr>
              <a:t>Informações gerais (avaliação)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501AF1-CB9F-4760-BB6D-82C34E3A743B}"/>
              </a:ext>
            </a:extLst>
          </p:cNvPr>
          <p:cNvSpPr txBox="1"/>
          <p:nvPr/>
        </p:nvSpPr>
        <p:spPr>
          <a:xfrm>
            <a:off x="269522" y="1088740"/>
            <a:ext cx="8604956" cy="56166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pt-PT" sz="1400" b="1" dirty="0"/>
              <a:t>1. Componentes de avaliação:</a:t>
            </a:r>
          </a:p>
          <a:p>
            <a:endParaRPr lang="pt-PT" sz="200" dirty="0"/>
          </a:p>
          <a:p>
            <a:r>
              <a:rPr lang="pt-PT" sz="1400" dirty="0"/>
              <a:t>- Trabalho </a:t>
            </a:r>
            <a:r>
              <a:rPr lang="pt-PT" sz="1400" b="1" u="sng" dirty="0"/>
              <a:t>prático-laboratorial (PL)</a:t>
            </a:r>
            <a:r>
              <a:rPr lang="pt-PT" sz="1400" dirty="0"/>
              <a:t>, obrigatório e com avaliação individual, avaliando:</a:t>
            </a:r>
          </a:p>
          <a:p>
            <a:pPr>
              <a:tabLst>
                <a:tab pos="361950" algn="l"/>
              </a:tabLst>
            </a:pPr>
            <a:r>
              <a:rPr lang="pt-PT" sz="1400" dirty="0"/>
              <a:t>     -	As capacidades de projetar e implementar, avaliar e analisar criticamente soluções;</a:t>
            </a:r>
          </a:p>
          <a:p>
            <a:pPr>
              <a:tabLst>
                <a:tab pos="361950" algn="l"/>
              </a:tabLst>
            </a:pPr>
            <a:r>
              <a:rPr lang="pt-PT" sz="1400" dirty="0"/>
              <a:t>     -	Presença e participação ativa nas aulas e trabalhos e apresentação oral do trabalho,</a:t>
            </a:r>
          </a:p>
          <a:p>
            <a:pPr>
              <a:tabLst>
                <a:tab pos="361950" algn="l"/>
              </a:tabLst>
            </a:pPr>
            <a:r>
              <a:rPr lang="pt-PT" sz="1400" dirty="0"/>
              <a:t>	para avaliar o empenho no acompanhamento da UC e a capacidade de comunicar em público para</a:t>
            </a:r>
          </a:p>
          <a:p>
            <a:pPr>
              <a:tabLst>
                <a:tab pos="361950" algn="l"/>
              </a:tabLst>
            </a:pPr>
            <a:r>
              <a:rPr lang="pt-PT" sz="1400" dirty="0"/>
              <a:t>	uma audiência específica;</a:t>
            </a:r>
          </a:p>
          <a:p>
            <a:pPr>
              <a:tabLst>
                <a:tab pos="361950" algn="l"/>
              </a:tabLst>
            </a:pPr>
            <a:r>
              <a:rPr lang="pt-PT" sz="1400" dirty="0"/>
              <a:t>     -	Processo de desenvolvimento do trabalho de projeto em equipa: organização da equipa;</a:t>
            </a:r>
          </a:p>
          <a:p>
            <a:pPr>
              <a:tabLst>
                <a:tab pos="361950" algn="l"/>
              </a:tabLst>
            </a:pPr>
            <a:r>
              <a:rPr lang="pt-PT" sz="1400" dirty="0"/>
              <a:t>	planeamento e controlo do trabalho;</a:t>
            </a:r>
          </a:p>
          <a:p>
            <a:pPr>
              <a:tabLst>
                <a:tab pos="361950" algn="l"/>
              </a:tabLst>
            </a:pPr>
            <a:r>
              <a:rPr lang="pt-PT" sz="1400" dirty="0"/>
              <a:t>     -	Qualidade da documentação e do relatório técnico;</a:t>
            </a:r>
          </a:p>
          <a:p>
            <a:endParaRPr lang="pt-PT" sz="200" dirty="0"/>
          </a:p>
          <a:p>
            <a:r>
              <a:rPr lang="pt-PT" sz="1400" dirty="0"/>
              <a:t>- </a:t>
            </a:r>
            <a:r>
              <a:rPr lang="pt-PT" sz="1400" b="1" u="sng" dirty="0"/>
              <a:t>Prova Escrita (PE)</a:t>
            </a:r>
            <a:r>
              <a:rPr lang="pt-PT" sz="1400" dirty="0"/>
              <a:t>, avaliando a capacidade de analisar o funcionamento de sistemas de controlo de </a:t>
            </a:r>
          </a:p>
          <a:p>
            <a:r>
              <a:rPr lang="pt-PT" sz="1400" dirty="0"/>
              <a:t>  potência, bem como a criatividade e rigor na proposta de soluções.</a:t>
            </a:r>
          </a:p>
          <a:p>
            <a:endParaRPr lang="pt-PT" sz="1400" dirty="0"/>
          </a:p>
          <a:p>
            <a:r>
              <a:rPr lang="pt-PT" sz="1400" b="1" dirty="0"/>
              <a:t>2. Cálculo da classificação final (CF)</a:t>
            </a:r>
          </a:p>
          <a:p>
            <a:endParaRPr lang="pt-PT" sz="200" dirty="0"/>
          </a:p>
          <a:p>
            <a:r>
              <a:rPr lang="pt-PT" sz="1400" dirty="0"/>
              <a:t>As classificações prático-laboratorial (PL) e Prova Escrita (PE) estão limitadas a uma diferença </a:t>
            </a:r>
          </a:p>
          <a:p>
            <a:r>
              <a:rPr lang="pt-PT" sz="1400" dirty="0"/>
              <a:t>máxima entre si de 5 valores (em 20) condicionado o valor máximo de PL e PE:</a:t>
            </a:r>
          </a:p>
          <a:p>
            <a:r>
              <a:rPr lang="pt-PT" sz="1400" dirty="0"/>
              <a:t>Classificação Prático-Laboratorial Efetiva (PLE): </a:t>
            </a:r>
            <a:r>
              <a:rPr lang="pt-PT" sz="1400" b="1" dirty="0"/>
              <a:t>PLE = </a:t>
            </a:r>
            <a:r>
              <a:rPr lang="pt-PT" sz="1400" b="1" dirty="0" err="1"/>
              <a:t>minimo</a:t>
            </a:r>
            <a:r>
              <a:rPr lang="pt-PT" sz="1400" b="1" dirty="0"/>
              <a:t>(PL, PE+5)</a:t>
            </a:r>
          </a:p>
          <a:p>
            <a:r>
              <a:rPr lang="pt-PT" sz="1400" dirty="0"/>
              <a:t>Classificação Prova Escrita Efetiva (PEE): </a:t>
            </a:r>
            <a:r>
              <a:rPr lang="pt-PT" sz="1400" b="1" dirty="0"/>
              <a:t>PEE = </a:t>
            </a:r>
            <a:r>
              <a:rPr lang="pt-PT" sz="1400" b="1" dirty="0" err="1"/>
              <a:t>minimo</a:t>
            </a:r>
            <a:r>
              <a:rPr lang="pt-PT" sz="1400" b="1" dirty="0"/>
              <a:t>(PE, PL+5)</a:t>
            </a:r>
          </a:p>
          <a:p>
            <a:endParaRPr lang="pt-PT" sz="1400" dirty="0"/>
          </a:p>
          <a:p>
            <a:r>
              <a:rPr lang="pt-PT" sz="1400" dirty="0"/>
              <a:t>Classificação Final (CF): </a:t>
            </a:r>
            <a:r>
              <a:rPr lang="pt-PT" sz="1400" b="1" dirty="0"/>
              <a:t>CF = 0.5 * PLE + 0.5 * PEE</a:t>
            </a:r>
          </a:p>
          <a:p>
            <a:endParaRPr lang="pt-PT" sz="1400" dirty="0"/>
          </a:p>
          <a:p>
            <a:r>
              <a:rPr lang="pt-PT" sz="1400" dirty="0"/>
              <a:t>As avaliações PL, PLE, PE e PEE, são efetuadas numa escala de zero a vinte valores arredondadas</a:t>
            </a:r>
          </a:p>
          <a:p>
            <a:r>
              <a:rPr lang="pt-PT" sz="1400" dirty="0"/>
              <a:t>à </a:t>
            </a:r>
            <a:r>
              <a:rPr lang="pt-PT" sz="1400" b="1" dirty="0"/>
              <a:t>decima de unidade</a:t>
            </a:r>
            <a:r>
              <a:rPr lang="pt-PT" sz="1400" dirty="0"/>
              <a:t>.</a:t>
            </a:r>
          </a:p>
          <a:p>
            <a:endParaRPr lang="pt-PT" sz="1400" dirty="0"/>
          </a:p>
          <a:p>
            <a:r>
              <a:rPr lang="pt-PT" sz="1400" dirty="0"/>
              <a:t>A aprovação está condicionada a um mínimo de 35% (</a:t>
            </a:r>
            <a:r>
              <a:rPr lang="pt-PT" sz="1400" b="1" dirty="0"/>
              <a:t>7 em 20</a:t>
            </a:r>
            <a:r>
              <a:rPr lang="pt-PT" sz="1400" dirty="0"/>
              <a:t>) nas componentes PL e PE.</a:t>
            </a:r>
          </a:p>
          <a:p>
            <a:r>
              <a:rPr lang="pt-PT" sz="1400" dirty="0"/>
              <a:t>Classificações finais acima de 18 valores têm de ser defendidas com a realização de uma prova oral.</a:t>
            </a:r>
          </a:p>
        </p:txBody>
      </p:sp>
    </p:spTree>
    <p:extLst>
      <p:ext uri="{BB962C8B-B14F-4D97-AF65-F5344CB8AC3E}">
        <p14:creationId xmlns:p14="http://schemas.microsoft.com/office/powerpoint/2010/main" val="1257040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1DE983-6D1A-4ECE-9818-3DFB6F784DF3}"/>
              </a:ext>
            </a:extLst>
          </p:cNvPr>
          <p:cNvSpPr txBox="1"/>
          <p:nvPr/>
        </p:nvSpPr>
        <p:spPr>
          <a:xfrm>
            <a:off x="2051720" y="620688"/>
            <a:ext cx="5040560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t-PT" dirty="0">
                <a:solidFill>
                  <a:srgbClr val="0070C0"/>
                </a:solidFill>
              </a:rPr>
              <a:t>Objetivos principais de SCP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C0D57B-25C3-3703-CCCF-B0E1CF34CEEC}"/>
              </a:ext>
            </a:extLst>
          </p:cNvPr>
          <p:cNvSpPr txBox="1"/>
          <p:nvPr/>
        </p:nvSpPr>
        <p:spPr>
          <a:xfrm>
            <a:off x="1079612" y="1232756"/>
            <a:ext cx="7200800" cy="53645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t-PT" dirty="0"/>
              <a:t>Em função de uma aplicação que envolva movimento,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Compreender, Identificar, Selecionar, Projetar, Dimensionar e Implementar a </a:t>
            </a:r>
            <a:r>
              <a:rPr lang="pt-PT" b="1" dirty="0"/>
              <a:t>cadeia de Conversão de Energia</a:t>
            </a:r>
            <a:r>
              <a:rPr lang="pt-PT" dirty="0"/>
              <a:t> incluindo:</a:t>
            </a:r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- </a:t>
            </a:r>
            <a:r>
              <a:rPr lang="pt-PT" b="1" dirty="0"/>
              <a:t>Máquinas Elétricas Rotativas</a:t>
            </a:r>
          </a:p>
          <a:p>
            <a:endParaRPr lang="pt-PT" b="1" dirty="0"/>
          </a:p>
          <a:p>
            <a:endParaRPr lang="pt-PT" dirty="0"/>
          </a:p>
          <a:p>
            <a:endParaRPr lang="pt-PT" dirty="0"/>
          </a:p>
          <a:p>
            <a:r>
              <a:rPr lang="pt-PT" b="1" dirty="0"/>
              <a:t>- Conversores Eletrónicos</a:t>
            </a:r>
          </a:p>
          <a:p>
            <a:endParaRPr lang="pt-PT" b="1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- </a:t>
            </a:r>
            <a:r>
              <a:rPr lang="pt-PT" b="1" dirty="0"/>
              <a:t>Sistema de Controlo</a:t>
            </a:r>
          </a:p>
          <a:p>
            <a:endParaRPr lang="pt-P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122BF8-CA45-55CA-11DA-553D75C34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988" y="3559814"/>
            <a:ext cx="1116124" cy="10985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B06CED-C519-AF4E-D342-699595D2C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616116" y="3650278"/>
            <a:ext cx="836239" cy="7736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E494ED-D46D-7632-2473-B0061015F7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552219" y="3621501"/>
            <a:ext cx="846497" cy="8024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396DE7-8F44-7907-0C2A-64B34B7F87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2567" y="3427823"/>
            <a:ext cx="1503547" cy="11897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EC3386-7905-FB41-46B9-ECF5B8528A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5820" y="5097709"/>
            <a:ext cx="732216" cy="7406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D18A593-9B5D-8511-6595-8CCB116FA04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r="25982"/>
          <a:stretch/>
        </p:blipFill>
        <p:spPr>
          <a:xfrm>
            <a:off x="6314735" y="5550965"/>
            <a:ext cx="419714" cy="4410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92EAB3-6BFD-EF1C-301D-1FC7ECF5C8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1148" y="5488280"/>
            <a:ext cx="309162" cy="4241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BD68FB5-19C4-D25E-2AA2-4D96A1EA32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9952" y="4923656"/>
            <a:ext cx="1234347" cy="71695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A6CA9BD-89C8-DDB8-0BB1-4CC0A2E7AB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7412" y="4780349"/>
            <a:ext cx="1230435" cy="6347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E429820-580E-BA07-4F65-DC1BB5FF5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3313" y="4869614"/>
            <a:ext cx="1384208" cy="108474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A6DCC6E-132C-748A-41F6-9F58C3F158B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95820" y="5987964"/>
            <a:ext cx="519995" cy="82904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D26A5E1-1CDC-2DC8-0C0A-CEACD06EDD0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63888" y="6082745"/>
            <a:ext cx="1340386" cy="62443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A9BC1D4-8A94-CD4F-AF91-49B821569D1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63444" y="6032252"/>
            <a:ext cx="1038370" cy="785922"/>
          </a:xfrm>
          <a:prstGeom prst="rect">
            <a:avLst/>
          </a:prstGeom>
        </p:spPr>
      </p:pic>
      <p:pic>
        <p:nvPicPr>
          <p:cNvPr id="41" name="Picture 40" descr="A group of wind turbines&#10;&#10;Description automatically generated with low confidence">
            <a:extLst>
              <a:ext uri="{FF2B5EF4-FFF2-40B4-BE49-F238E27FC236}">
                <a16:creationId xmlns:a16="http://schemas.microsoft.com/office/drawing/2014/main" id="{84A7AA4D-C0A5-4856-6E7F-990A434821B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1592796"/>
            <a:ext cx="919385" cy="112573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D5C65A7-435B-2270-0B0E-174CBF89FFF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87053" y="1592796"/>
            <a:ext cx="1467531" cy="122413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790DD35-59DD-1CAB-C278-8C709798658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72772" y="1591840"/>
            <a:ext cx="2143044" cy="107429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2E5FC4B-42BD-4408-C3BB-DAEACF5FA19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29529" y="1609627"/>
            <a:ext cx="1045938" cy="107429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6D18CF9-D680-5D69-3C68-10ABB110B88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84914" y="1552378"/>
            <a:ext cx="263403" cy="121032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AFA7810-3865-54CD-3CEC-D7B03A04269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680862" y="1531131"/>
            <a:ext cx="767052" cy="117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599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9A4E4C-0EE8-ADBF-A40B-86D5CF95121C}"/>
              </a:ext>
            </a:extLst>
          </p:cNvPr>
          <p:cNvSpPr txBox="1"/>
          <p:nvPr/>
        </p:nvSpPr>
        <p:spPr>
          <a:xfrm>
            <a:off x="2051720" y="620688"/>
            <a:ext cx="5040560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t-PT" dirty="0">
                <a:solidFill>
                  <a:srgbClr val="0070C0"/>
                </a:solidFill>
              </a:rPr>
              <a:t>Relação de SCP com outras </a:t>
            </a:r>
            <a:r>
              <a:rPr lang="pt-PT" dirty="0" err="1">
                <a:solidFill>
                  <a:srgbClr val="0070C0"/>
                </a:solidFill>
              </a:rPr>
              <a:t>UCs</a:t>
            </a:r>
            <a:endParaRPr lang="pt-PT" dirty="0">
              <a:solidFill>
                <a:srgbClr val="0070C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A35A7A8-FCD2-D9B0-FE7F-F62BBFA4094B}"/>
              </a:ext>
            </a:extLst>
          </p:cNvPr>
          <p:cNvSpPr/>
          <p:nvPr/>
        </p:nvSpPr>
        <p:spPr>
          <a:xfrm>
            <a:off x="4427984" y="2672916"/>
            <a:ext cx="1080000" cy="1080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26F619E-D7BC-80BE-DE72-A7824845FD76}"/>
              </a:ext>
            </a:extLst>
          </p:cNvPr>
          <p:cNvSpPr/>
          <p:nvPr/>
        </p:nvSpPr>
        <p:spPr>
          <a:xfrm>
            <a:off x="4752020" y="2997072"/>
            <a:ext cx="431928" cy="4319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3CB9A6-1AE2-4D06-6EA0-415983EBF050}"/>
              </a:ext>
            </a:extLst>
          </p:cNvPr>
          <p:cNvSpPr/>
          <p:nvPr/>
        </p:nvSpPr>
        <p:spPr>
          <a:xfrm>
            <a:off x="5183948" y="3176972"/>
            <a:ext cx="1440280" cy="720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C23992-3C6C-9237-971E-D50C121A4A64}"/>
              </a:ext>
            </a:extLst>
          </p:cNvPr>
          <p:cNvSpPr txBox="1"/>
          <p:nvPr/>
        </p:nvSpPr>
        <p:spPr>
          <a:xfrm>
            <a:off x="4535996" y="3752916"/>
            <a:ext cx="9359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400" dirty="0">
                <a:latin typeface="Calibri" panose="020F0502020204030204" pitchFamily="34" charset="0"/>
                <a:cs typeface="Calibri" panose="020F0502020204030204" pitchFamily="34" charset="0"/>
              </a:rPr>
              <a:t>Máquina</a:t>
            </a:r>
          </a:p>
          <a:p>
            <a:pPr algn="ctr"/>
            <a:r>
              <a:rPr lang="pt-PT" sz="1400" dirty="0">
                <a:latin typeface="Calibri" panose="020F0502020204030204" pitchFamily="34" charset="0"/>
                <a:cs typeface="Calibri" panose="020F0502020204030204" pitchFamily="34" charset="0"/>
              </a:rPr>
              <a:t>Elétrica</a:t>
            </a:r>
          </a:p>
          <a:p>
            <a:pPr algn="ctr"/>
            <a:r>
              <a:rPr lang="pt-PT" sz="1400" dirty="0">
                <a:latin typeface="Calibri" panose="020F0502020204030204" pitchFamily="34" charset="0"/>
                <a:cs typeface="Calibri" panose="020F0502020204030204" pitchFamily="34" charset="0"/>
              </a:rPr>
              <a:t>Rotativa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8F8BB6-46DA-86B2-804B-DA5A6BD183C6}"/>
              </a:ext>
            </a:extLst>
          </p:cNvPr>
          <p:cNvSpPr txBox="1"/>
          <p:nvPr/>
        </p:nvSpPr>
        <p:spPr>
          <a:xfrm>
            <a:off x="6624228" y="2843584"/>
            <a:ext cx="899920" cy="7386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pt-PT" sz="1400" b="1" dirty="0">
                <a:latin typeface="Calibri" panose="020F0502020204030204" pitchFamily="34" charset="0"/>
                <a:cs typeface="Calibri" panose="020F0502020204030204" pitchFamily="34" charset="0"/>
              </a:rPr>
              <a:t>Carga</a:t>
            </a:r>
          </a:p>
          <a:p>
            <a:pPr algn="ctr"/>
            <a:r>
              <a:rPr lang="pt-PT" sz="1400" b="1" dirty="0">
                <a:latin typeface="Calibri" panose="020F0502020204030204" pitchFamily="34" charset="0"/>
                <a:cs typeface="Calibri" panose="020F0502020204030204" pitchFamily="34" charset="0"/>
              </a:rPr>
              <a:t>e/ou</a:t>
            </a:r>
          </a:p>
          <a:p>
            <a:pPr algn="ctr"/>
            <a:r>
              <a:rPr lang="pt-PT" sz="1400" b="1" dirty="0">
                <a:latin typeface="Calibri" panose="020F0502020204030204" pitchFamily="34" charset="0"/>
                <a:cs typeface="Calibri" panose="020F0502020204030204" pitchFamily="34" charset="0"/>
              </a:rPr>
              <a:t>Fonte</a:t>
            </a:r>
            <a:endParaRPr lang="en-GB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FB69A04-C362-52AB-49B7-E792396C9B7F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3419872" y="3212916"/>
            <a:ext cx="10081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D194236-DF7C-C7F7-297D-4B5AE2B3CEB9}"/>
              </a:ext>
            </a:extLst>
          </p:cNvPr>
          <p:cNvSpPr txBox="1"/>
          <p:nvPr/>
        </p:nvSpPr>
        <p:spPr>
          <a:xfrm>
            <a:off x="2339872" y="2744924"/>
            <a:ext cx="1080000" cy="9361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pt-PT" sz="1400" b="1" dirty="0">
                <a:latin typeface="Calibri" panose="020F0502020204030204" pitchFamily="34" charset="0"/>
                <a:cs typeface="Calibri" panose="020F0502020204030204" pitchFamily="34" charset="0"/>
              </a:rPr>
              <a:t>Conversor</a:t>
            </a:r>
          </a:p>
          <a:p>
            <a:pPr algn="ctr"/>
            <a:r>
              <a:rPr lang="pt-PT" sz="1400" b="1" dirty="0">
                <a:latin typeface="Calibri" panose="020F0502020204030204" pitchFamily="34" charset="0"/>
                <a:cs typeface="Calibri" panose="020F0502020204030204" pitchFamily="34" charset="0"/>
              </a:rPr>
              <a:t>Eletrónico</a:t>
            </a:r>
            <a:endParaRPr lang="en-GB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553CF30-A764-2A8D-3C79-F6ABF58AFED2}"/>
              </a:ext>
            </a:extLst>
          </p:cNvPr>
          <p:cNvCxnSpPr>
            <a:cxnSpLocks/>
          </p:cNvCxnSpPr>
          <p:nvPr/>
        </p:nvCxnSpPr>
        <p:spPr>
          <a:xfrm flipH="1">
            <a:off x="1835696" y="3249040"/>
            <a:ext cx="5041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8E32A22-A7C0-D5C1-A65C-6A2124FFA5AF}"/>
              </a:ext>
            </a:extLst>
          </p:cNvPr>
          <p:cNvSpPr txBox="1"/>
          <p:nvPr/>
        </p:nvSpPr>
        <p:spPr>
          <a:xfrm>
            <a:off x="395656" y="1934894"/>
            <a:ext cx="1440160" cy="2628292"/>
          </a:xfrm>
          <a:prstGeom prst="rect">
            <a:avLst/>
          </a:prstGeom>
          <a:noFill/>
          <a:ln w="28575">
            <a:noFill/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pt-PT" sz="1400" b="1" dirty="0">
                <a:latin typeface="Calibri" panose="020F0502020204030204" pitchFamily="34" charset="0"/>
                <a:cs typeface="Calibri" panose="020F0502020204030204" pitchFamily="34" charset="0"/>
              </a:rPr>
              <a:t>Rede Elétrica</a:t>
            </a:r>
          </a:p>
          <a:p>
            <a:pPr algn="ctr"/>
            <a:endParaRPr lang="pt-PT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PT" sz="1400" b="1" dirty="0">
                <a:latin typeface="Calibri" panose="020F0502020204030204" pitchFamily="34" charset="0"/>
                <a:cs typeface="Calibri" panose="020F0502020204030204" pitchFamily="34" charset="0"/>
              </a:rPr>
              <a:t>Baterias</a:t>
            </a:r>
          </a:p>
          <a:p>
            <a:pPr algn="ctr"/>
            <a:endParaRPr lang="pt-PT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PT" sz="1400" b="1" dirty="0">
                <a:latin typeface="Calibri" panose="020F0502020204030204" pitchFamily="34" charset="0"/>
                <a:cs typeface="Calibri" panose="020F0502020204030204" pitchFamily="34" charset="0"/>
              </a:rPr>
              <a:t>Barramento DC</a:t>
            </a:r>
          </a:p>
          <a:p>
            <a:pPr algn="ctr"/>
            <a:endParaRPr lang="pt-PT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PT" sz="1400" b="1" dirty="0">
                <a:latin typeface="Calibri" panose="020F0502020204030204" pitchFamily="34" charset="0"/>
                <a:cs typeface="Calibri" panose="020F0502020204030204" pitchFamily="34" charset="0"/>
              </a:rPr>
              <a:t>Painéis Solares</a:t>
            </a:r>
          </a:p>
          <a:p>
            <a:pPr algn="ctr"/>
            <a:endParaRPr lang="pt-PT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PT" sz="1400" b="1" dirty="0">
                <a:latin typeface="Calibri" panose="020F0502020204030204" pitchFamily="34" charset="0"/>
                <a:cs typeface="Calibri" panose="020F0502020204030204" pitchFamily="34" charset="0"/>
              </a:rPr>
              <a:t>Outras </a:t>
            </a:r>
          </a:p>
          <a:p>
            <a:pPr algn="ctr"/>
            <a:r>
              <a:rPr lang="pt-PT" sz="1400" b="1" dirty="0">
                <a:latin typeface="Calibri" panose="020F0502020204030204" pitchFamily="34" charset="0"/>
                <a:cs typeface="Calibri" panose="020F0502020204030204" pitchFamily="34" charset="0"/>
              </a:rPr>
              <a:t>fontes/cargas</a:t>
            </a:r>
          </a:p>
          <a:p>
            <a:pPr algn="ctr"/>
            <a:r>
              <a:rPr lang="pt-PT" sz="1400" b="1" dirty="0">
                <a:latin typeface="Calibri" panose="020F0502020204030204" pitchFamily="34" charset="0"/>
                <a:cs typeface="Calibri" panose="020F0502020204030204" pitchFamily="34" charset="0"/>
              </a:rPr>
              <a:t>de energia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CFE7D3-F08B-04F7-F6F5-76A2671955BE}"/>
              </a:ext>
            </a:extLst>
          </p:cNvPr>
          <p:cNvSpPr txBox="1"/>
          <p:nvPr/>
        </p:nvSpPr>
        <p:spPr>
          <a:xfrm>
            <a:off x="5238104" y="3680297"/>
            <a:ext cx="27722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400" dirty="0">
                <a:solidFill>
                  <a:srgbClr val="8C2D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Fundamentos Máquinas Elétricas</a:t>
            </a:r>
            <a:endParaRPr lang="en-GB" sz="1400" dirty="0">
              <a:solidFill>
                <a:srgbClr val="8C2D1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7728A0-3F64-9BBE-CE50-974209FA4294}"/>
              </a:ext>
            </a:extLst>
          </p:cNvPr>
          <p:cNvSpPr txBox="1"/>
          <p:nvPr/>
        </p:nvSpPr>
        <p:spPr>
          <a:xfrm>
            <a:off x="1943828" y="3868372"/>
            <a:ext cx="18508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400" dirty="0">
                <a:solidFill>
                  <a:srgbClr val="8C2D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Conversão de Energia</a:t>
            </a:r>
          </a:p>
          <a:p>
            <a:pPr algn="ctr"/>
            <a:r>
              <a:rPr lang="pt-PT" sz="1000" dirty="0">
                <a:solidFill>
                  <a:srgbClr val="8C2D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(optativa)</a:t>
            </a:r>
            <a:endParaRPr lang="en-GB" sz="1000" dirty="0">
              <a:solidFill>
                <a:srgbClr val="8C2D1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A61A06-8527-2CB6-D371-3E9D9C0520C4}"/>
              </a:ext>
            </a:extLst>
          </p:cNvPr>
          <p:cNvSpPr txBox="1"/>
          <p:nvPr/>
        </p:nvSpPr>
        <p:spPr>
          <a:xfrm>
            <a:off x="4427984" y="1592796"/>
            <a:ext cx="1080000" cy="54821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pt-PT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Controlador</a:t>
            </a:r>
            <a:endParaRPr lang="en-GB" sz="1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29C2DD8-C741-CEE0-F996-515E4FD82ED1}"/>
              </a:ext>
            </a:extLst>
          </p:cNvPr>
          <p:cNvCxnSpPr/>
          <p:nvPr/>
        </p:nvCxnSpPr>
        <p:spPr>
          <a:xfrm flipH="1">
            <a:off x="3059832" y="1934894"/>
            <a:ext cx="1296144" cy="738022"/>
          </a:xfrm>
          <a:prstGeom prst="straightConnector1">
            <a:avLst/>
          </a:prstGeom>
          <a:ln>
            <a:solidFill>
              <a:srgbClr val="0070C0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72C9C0D-F3FB-AA4F-6F43-71A2EF1FB08D}"/>
              </a:ext>
            </a:extLst>
          </p:cNvPr>
          <p:cNvCxnSpPr>
            <a:cxnSpLocks/>
          </p:cNvCxnSpPr>
          <p:nvPr/>
        </p:nvCxnSpPr>
        <p:spPr>
          <a:xfrm>
            <a:off x="5003988" y="2239272"/>
            <a:ext cx="0" cy="369730"/>
          </a:xfrm>
          <a:prstGeom prst="straightConnector1">
            <a:avLst/>
          </a:prstGeom>
          <a:ln>
            <a:solidFill>
              <a:srgbClr val="0070C0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1B30CCD-BA55-3731-2CCE-8505C3243CB9}"/>
              </a:ext>
            </a:extLst>
          </p:cNvPr>
          <p:cNvCxnSpPr>
            <a:cxnSpLocks/>
          </p:cNvCxnSpPr>
          <p:nvPr/>
        </p:nvCxnSpPr>
        <p:spPr>
          <a:xfrm>
            <a:off x="5616116" y="1934894"/>
            <a:ext cx="1116124" cy="747283"/>
          </a:xfrm>
          <a:prstGeom prst="straightConnector1">
            <a:avLst/>
          </a:prstGeom>
          <a:ln>
            <a:solidFill>
              <a:srgbClr val="0070C0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0E46E90-781D-D0AE-8C9E-94C110656916}"/>
              </a:ext>
            </a:extLst>
          </p:cNvPr>
          <p:cNvSpPr txBox="1"/>
          <p:nvPr/>
        </p:nvSpPr>
        <p:spPr>
          <a:xfrm>
            <a:off x="4824028" y="1019066"/>
            <a:ext cx="11161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400" dirty="0">
                <a:solidFill>
                  <a:srgbClr val="8C2D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Controlo</a:t>
            </a:r>
            <a:endParaRPr lang="en-GB" sz="1000" dirty="0">
              <a:solidFill>
                <a:srgbClr val="8C2D1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617160E-1AA7-7FB3-6587-F9E82BA3F253}"/>
              </a:ext>
            </a:extLst>
          </p:cNvPr>
          <p:cNvCxnSpPr>
            <a:cxnSpLocks/>
          </p:cNvCxnSpPr>
          <p:nvPr/>
        </p:nvCxnSpPr>
        <p:spPr>
          <a:xfrm flipV="1">
            <a:off x="2519772" y="3717032"/>
            <a:ext cx="252028" cy="216024"/>
          </a:xfrm>
          <a:prstGeom prst="straightConnector1">
            <a:avLst/>
          </a:prstGeom>
          <a:ln>
            <a:solidFill>
              <a:srgbClr val="8C2D19"/>
            </a:solidFill>
            <a:headEnd type="none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925D40A-EA14-423C-8C24-8B11212757EA}"/>
              </a:ext>
            </a:extLst>
          </p:cNvPr>
          <p:cNvCxnSpPr>
            <a:cxnSpLocks/>
          </p:cNvCxnSpPr>
          <p:nvPr/>
        </p:nvCxnSpPr>
        <p:spPr>
          <a:xfrm flipH="1" flipV="1">
            <a:off x="5544108" y="3446606"/>
            <a:ext cx="648072" cy="306310"/>
          </a:xfrm>
          <a:prstGeom prst="straightConnector1">
            <a:avLst/>
          </a:prstGeom>
          <a:ln>
            <a:solidFill>
              <a:srgbClr val="8C2D19"/>
            </a:solidFill>
            <a:headEnd type="none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2A09D2F-5AC5-38A5-4FAF-A410FE550E66}"/>
              </a:ext>
            </a:extLst>
          </p:cNvPr>
          <p:cNvCxnSpPr>
            <a:cxnSpLocks/>
          </p:cNvCxnSpPr>
          <p:nvPr/>
        </p:nvCxnSpPr>
        <p:spPr>
          <a:xfrm flipH="1">
            <a:off x="5112060" y="1268760"/>
            <a:ext cx="180020" cy="252028"/>
          </a:xfrm>
          <a:prstGeom prst="straightConnector1">
            <a:avLst/>
          </a:prstGeom>
          <a:ln>
            <a:solidFill>
              <a:srgbClr val="8C2D19"/>
            </a:solidFill>
            <a:headEnd type="none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125C5A8-5945-5886-7097-8B1B6DAE62FD}"/>
              </a:ext>
            </a:extLst>
          </p:cNvPr>
          <p:cNvSpPr txBox="1"/>
          <p:nvPr/>
        </p:nvSpPr>
        <p:spPr>
          <a:xfrm>
            <a:off x="5980397" y="4837559"/>
            <a:ext cx="1503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400" dirty="0">
                <a:solidFill>
                  <a:srgbClr val="8C2D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Sinais e Sistemas</a:t>
            </a:r>
          </a:p>
          <a:p>
            <a:r>
              <a:rPr lang="pt-PT" sz="1400" dirty="0">
                <a:solidFill>
                  <a:srgbClr val="8C2D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Circuitos</a:t>
            </a:r>
            <a:endParaRPr lang="en-GB" sz="1400" dirty="0">
              <a:solidFill>
                <a:srgbClr val="8C2D1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897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F6A780-02EA-DD49-9A32-F073F7C1F00C}"/>
              </a:ext>
            </a:extLst>
          </p:cNvPr>
          <p:cNvSpPr txBox="1"/>
          <p:nvPr/>
        </p:nvSpPr>
        <p:spPr>
          <a:xfrm>
            <a:off x="2051720" y="620688"/>
            <a:ext cx="5040560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t-PT" dirty="0">
                <a:solidFill>
                  <a:srgbClr val="0070C0"/>
                </a:solidFill>
              </a:rPr>
              <a:t>Planeamento aulas teóricas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B52D3B-F3C2-88DD-6A28-C5853FDC0057}"/>
              </a:ext>
            </a:extLst>
          </p:cNvPr>
          <p:cNvSpPr txBox="1"/>
          <p:nvPr/>
        </p:nvSpPr>
        <p:spPr>
          <a:xfrm>
            <a:off x="179512" y="1052736"/>
            <a:ext cx="4176464" cy="550861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354013" indent="-354013">
              <a:spcBef>
                <a:spcPts val="600"/>
              </a:spcBef>
              <a:tabLst>
                <a:tab pos="354013" algn="l"/>
              </a:tabLs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2 -	</a:t>
            </a: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Máquinas AC, geração do campo girante.</a:t>
            </a:r>
          </a:p>
          <a:p>
            <a:pPr marL="354013" indent="-354013">
              <a:tabLst>
                <a:tab pos="354013" algn="l"/>
              </a:tabLst>
            </a:pP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Modelo por fase em regime permanente:</a:t>
            </a:r>
          </a:p>
          <a:p>
            <a:pPr marL="354013" indent="-354013">
              <a:tabLst>
                <a:tab pos="354013" algn="l"/>
              </a:tabLst>
            </a:pPr>
            <a:r>
              <a:rPr lang="pt-P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Máquina Indução (MI): Modelo escalar com deslizamento na resistência </a:t>
            </a:r>
            <a:r>
              <a:rPr lang="pt-PT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rotórica</a:t>
            </a: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54013" indent="-354013">
              <a:tabLst>
                <a:tab pos="354013" algn="l"/>
              </a:tabLst>
            </a:pPr>
            <a:r>
              <a:rPr lang="pt-P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Máquina Síncrona: Modelo </a:t>
            </a:r>
            <a:r>
              <a:rPr lang="pt-PT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fasorial</a:t>
            </a: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54013" indent="-354013">
              <a:tabLst>
                <a:tab pos="354013" algn="l"/>
              </a:tabLst>
            </a:pPr>
            <a:endParaRPr lang="pt-P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4013" indent="-354013">
              <a:tabLst>
                <a:tab pos="354013" algn="l"/>
              </a:tabLst>
            </a:pPr>
            <a:r>
              <a:rPr lang="pt-P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3 -	Máquina de indução: Controlo escalar V/f</a:t>
            </a:r>
          </a:p>
          <a:p>
            <a:pPr marL="354013" indent="-354013">
              <a:tabLst>
                <a:tab pos="354013" algn="l"/>
              </a:tabLst>
            </a:pPr>
            <a:r>
              <a:rPr lang="pt-P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Máquina </a:t>
            </a:r>
            <a:r>
              <a:rPr lang="pt-PT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Sincrona</a:t>
            </a:r>
            <a:r>
              <a:rPr lang="pt-P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Controlo malha aberta.</a:t>
            </a:r>
          </a:p>
          <a:p>
            <a:pPr marL="354013" indent="-354013">
              <a:tabLst>
                <a:tab pos="354013" algn="l"/>
              </a:tabLst>
            </a:pPr>
            <a:endParaRPr lang="pt-P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4013" indent="-354013">
              <a:tabLst>
                <a:tab pos="354013" algn="l"/>
              </a:tabLst>
            </a:pPr>
            <a:r>
              <a:rPr lang="pt-P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4 - 	Transformada </a:t>
            </a:r>
            <a:r>
              <a:rPr lang="pt-PT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dq</a:t>
            </a:r>
            <a:r>
              <a:rPr lang="pt-P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sistemas trifásicos.</a:t>
            </a:r>
          </a:p>
          <a:p>
            <a:pPr marL="354013" indent="-354013">
              <a:tabLst>
                <a:tab pos="354013" algn="l"/>
              </a:tabLst>
            </a:pPr>
            <a:r>
              <a:rPr lang="pt-P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Controladores PI no referencial </a:t>
            </a:r>
            <a:r>
              <a:rPr lang="pt-PT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dq</a:t>
            </a:r>
            <a:r>
              <a:rPr lang="pt-P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54013" indent="-354013">
              <a:tabLst>
                <a:tab pos="354013" algn="l"/>
              </a:tabLst>
            </a:pPr>
            <a:r>
              <a:rPr lang="pt-P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Exemplo de aplicação no controlo de corrente.</a:t>
            </a:r>
          </a:p>
          <a:p>
            <a:pPr marL="354013" indent="-354013">
              <a:tabLst>
                <a:tab pos="354013" algn="l"/>
              </a:tabLst>
            </a:pPr>
            <a:endParaRPr lang="pt-P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4013" indent="-354013">
              <a:tabLst>
                <a:tab pos="354013" algn="l"/>
              </a:tabLst>
            </a:pPr>
            <a:r>
              <a:rPr lang="pt-P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5 - 	Controlo vetorial de máquinas de indução.</a:t>
            </a:r>
          </a:p>
          <a:p>
            <a:pPr marL="354013" indent="-354013">
              <a:tabLst>
                <a:tab pos="354013" algn="l"/>
              </a:tabLst>
            </a:pPr>
            <a:endParaRPr lang="pt-P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4013" indent="-354013">
              <a:tabLst>
                <a:tab pos="354013" algn="l"/>
              </a:tabLst>
            </a:pPr>
            <a:r>
              <a:rPr lang="pt-P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6 -	Controlo vetorial de máquinas de indução (continuação)</a:t>
            </a:r>
          </a:p>
          <a:p>
            <a:pPr marL="354013" indent="-354013">
              <a:tabLst>
                <a:tab pos="354013" algn="l"/>
              </a:tabLst>
            </a:pPr>
            <a:endParaRPr lang="pt-P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4013" indent="-354013">
              <a:tabLst>
                <a:tab pos="354013" algn="l"/>
              </a:tabLst>
            </a:pPr>
            <a:r>
              <a:rPr lang="pt-P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7 -	Controlo vetorial de máquinas síncronas de ímanes permanentes.</a:t>
            </a:r>
          </a:p>
          <a:p>
            <a:pPr marL="354013" indent="-354013">
              <a:tabLst>
                <a:tab pos="354013" algn="l"/>
              </a:tabLst>
            </a:pPr>
            <a:endParaRPr lang="pt-P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4013" indent="-354013">
              <a:tabLst>
                <a:tab pos="354013" algn="l"/>
              </a:tabLst>
            </a:pPr>
            <a:r>
              <a:rPr lang="pt-P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8 -	Análise teórica de questões levantadas nos projetos realizados nas aulas TP.</a:t>
            </a:r>
          </a:p>
          <a:p>
            <a:pPr marL="354013" indent="-354013">
              <a:tabLst>
                <a:tab pos="354013" algn="l"/>
              </a:tabLst>
            </a:pPr>
            <a:r>
              <a:rPr lang="pt-P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Consolidação dos conteúdos já lecionados.</a:t>
            </a:r>
          </a:p>
          <a:p>
            <a:pPr marL="354013" indent="-354013">
              <a:tabLst>
                <a:tab pos="354013" algn="l"/>
              </a:tabLst>
            </a:pPr>
            <a:endParaRPr lang="pt-P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P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C119AB-A26B-D870-CDBE-6CA6AF0C0623}"/>
              </a:ext>
            </a:extLst>
          </p:cNvPr>
          <p:cNvSpPr txBox="1"/>
          <p:nvPr/>
        </p:nvSpPr>
        <p:spPr>
          <a:xfrm>
            <a:off x="4896036" y="1052736"/>
            <a:ext cx="4176464" cy="33483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354013" indent="-354013">
              <a:tabLst>
                <a:tab pos="354013" algn="l"/>
              </a:tabLst>
            </a:pPr>
            <a:r>
              <a:rPr lang="pt-P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9 -	Conversor trifásico de tensão comutado (VSC) para conversão bidirecional </a:t>
            </a:r>
            <a:r>
              <a:rPr lang="pt-PT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dc</a:t>
            </a:r>
            <a:r>
              <a:rPr lang="pt-P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-ac.</a:t>
            </a:r>
          </a:p>
          <a:p>
            <a:pPr marL="354013" indent="-354013">
              <a:tabLst>
                <a:tab pos="354013" algn="l"/>
              </a:tabLst>
            </a:pPr>
            <a:r>
              <a:rPr lang="pt-P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Comando em malha aberta do VSC com PWM seno-triangulo.</a:t>
            </a:r>
          </a:p>
          <a:p>
            <a:pPr marL="354013" indent="-354013">
              <a:tabLst>
                <a:tab pos="354013" algn="l"/>
              </a:tabLst>
            </a:pPr>
            <a:endParaRPr lang="pt-P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4013" indent="-354013">
              <a:tabLst>
                <a:tab pos="354013" algn="l"/>
              </a:tabLst>
            </a:pPr>
            <a:r>
              <a:rPr lang="pt-P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10 -	Comando do VSC com PWM vetorial.</a:t>
            </a:r>
          </a:p>
          <a:p>
            <a:pPr marL="354013" indent="-354013">
              <a:tabLst>
                <a:tab pos="354013" algn="l"/>
              </a:tabLst>
            </a:pPr>
            <a:endParaRPr lang="pt-P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4013" indent="-354013">
              <a:tabLst>
                <a:tab pos="354013" algn="l"/>
              </a:tabLst>
            </a:pPr>
            <a:r>
              <a:rPr lang="pt-P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11 -	Controlo direto de binário (DTC: </a:t>
            </a:r>
            <a:r>
              <a:rPr lang="pt-PT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</a:t>
            </a:r>
            <a:r>
              <a:rPr lang="pt-P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Torque </a:t>
            </a:r>
            <a:r>
              <a:rPr lang="pt-PT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</a:t>
            </a:r>
            <a:r>
              <a:rPr lang="pt-P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de máquinas assíncronas.</a:t>
            </a:r>
          </a:p>
          <a:p>
            <a:pPr marL="354013" indent="-354013">
              <a:tabLst>
                <a:tab pos="354013" algn="l"/>
              </a:tabLst>
            </a:pPr>
            <a:endParaRPr lang="pt-P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4013" indent="-354013">
              <a:tabLst>
                <a:tab pos="354013" algn="l"/>
              </a:tabLst>
            </a:pPr>
            <a:r>
              <a:rPr lang="pt-P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12 - 	Cadeias de conversão: fontes/consumidores de energia; conversores, barramentos DC, máquinas rotativas.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6AC2817-3F0F-1993-E6F9-D0F8524E7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4617132"/>
            <a:ext cx="2838846" cy="1810003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4E3EC59-92B6-0BE2-DF92-A1A439B2153D}"/>
              </a:ext>
            </a:extLst>
          </p:cNvPr>
          <p:cNvCxnSpPr>
            <a:cxnSpLocks/>
          </p:cNvCxnSpPr>
          <p:nvPr/>
        </p:nvCxnSpPr>
        <p:spPr>
          <a:xfrm flipH="1">
            <a:off x="7914902" y="5445224"/>
            <a:ext cx="423928" cy="0"/>
          </a:xfrm>
          <a:prstGeom prst="straightConnector1">
            <a:avLst/>
          </a:prstGeom>
          <a:ln w="34925">
            <a:solidFill>
              <a:srgbClr val="FF0000"/>
            </a:solidFill>
            <a:headEnd type="none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8EDFD9B-1F38-2E43-A4B6-8E7A3ABF508B}"/>
              </a:ext>
            </a:extLst>
          </p:cNvPr>
          <p:cNvCxnSpPr>
            <a:cxnSpLocks/>
          </p:cNvCxnSpPr>
          <p:nvPr/>
        </p:nvCxnSpPr>
        <p:spPr>
          <a:xfrm flipH="1">
            <a:off x="7914902" y="5733256"/>
            <a:ext cx="423928" cy="0"/>
          </a:xfrm>
          <a:prstGeom prst="straightConnector1">
            <a:avLst/>
          </a:prstGeom>
          <a:ln w="34925">
            <a:solidFill>
              <a:srgbClr val="FF0000"/>
            </a:solidFill>
            <a:headEnd type="none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631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F6A780-02EA-DD49-9A32-F073F7C1F00C}"/>
              </a:ext>
            </a:extLst>
          </p:cNvPr>
          <p:cNvSpPr txBox="1"/>
          <p:nvPr/>
        </p:nvSpPr>
        <p:spPr>
          <a:xfrm>
            <a:off x="2051720" y="620688"/>
            <a:ext cx="5040560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t-PT" dirty="0">
                <a:solidFill>
                  <a:srgbClr val="0070C0"/>
                </a:solidFill>
              </a:rPr>
              <a:t>Planeamento das PL (previsão)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856426-63D6-4600-9E0C-29B4D4073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1016732"/>
            <a:ext cx="6303575" cy="55446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53629FF-35B7-4FE4-AEF1-63B484CB1D2C}"/>
              </a:ext>
            </a:extLst>
          </p:cNvPr>
          <p:cNvSpPr txBox="1"/>
          <p:nvPr/>
        </p:nvSpPr>
        <p:spPr>
          <a:xfrm>
            <a:off x="6749361" y="2719503"/>
            <a:ext cx="2363067" cy="45943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spcBef>
                <a:spcPts val="0"/>
              </a:spcBef>
              <a:tabLst>
                <a:tab pos="354013" algn="l"/>
              </a:tabLst>
            </a:pP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Entrega do 1º relatório até ao final do dia da respetiva aula PL</a:t>
            </a:r>
            <a:endParaRPr lang="pt-P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4013" indent="-354013">
              <a:tabLst>
                <a:tab pos="354013" algn="l"/>
              </a:tabLst>
            </a:pPr>
            <a:endParaRPr lang="pt-P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P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C2557C4-66E2-43B1-ABD7-A785C23D8C49}"/>
              </a:ext>
            </a:extLst>
          </p:cNvPr>
          <p:cNvCxnSpPr>
            <a:cxnSpLocks/>
          </p:cNvCxnSpPr>
          <p:nvPr/>
        </p:nvCxnSpPr>
        <p:spPr>
          <a:xfrm flipH="1">
            <a:off x="6336196" y="3176972"/>
            <a:ext cx="2556284" cy="0"/>
          </a:xfrm>
          <a:prstGeom prst="straightConnector1">
            <a:avLst/>
          </a:prstGeom>
          <a:ln w="22225">
            <a:solidFill>
              <a:srgbClr val="8C2D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DECE856-18B1-4A9D-94B8-4A46A6D4F985}"/>
              </a:ext>
            </a:extLst>
          </p:cNvPr>
          <p:cNvSpPr txBox="1"/>
          <p:nvPr/>
        </p:nvSpPr>
        <p:spPr>
          <a:xfrm>
            <a:off x="6749361" y="5949280"/>
            <a:ext cx="2363067" cy="45943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spcBef>
                <a:spcPts val="0"/>
              </a:spcBef>
              <a:tabLst>
                <a:tab pos="354013" algn="l"/>
              </a:tabLst>
            </a:pP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Entrega do 2º relatório até ao final do dia da respetiva aula PL</a:t>
            </a:r>
            <a:endParaRPr lang="pt-P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4013" indent="-354013">
              <a:tabLst>
                <a:tab pos="354013" algn="l"/>
              </a:tabLst>
            </a:pPr>
            <a:endParaRPr lang="pt-P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P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A48A95B-942A-43FF-BFE8-B965DB5C128A}"/>
              </a:ext>
            </a:extLst>
          </p:cNvPr>
          <p:cNvCxnSpPr>
            <a:cxnSpLocks/>
          </p:cNvCxnSpPr>
          <p:nvPr/>
        </p:nvCxnSpPr>
        <p:spPr>
          <a:xfrm flipH="1">
            <a:off x="6336196" y="6408710"/>
            <a:ext cx="2556284" cy="0"/>
          </a:xfrm>
          <a:prstGeom prst="straightConnector1">
            <a:avLst/>
          </a:prstGeom>
          <a:ln w="22225">
            <a:solidFill>
              <a:srgbClr val="8C2D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2BDFA4E-613A-4392-B0AE-0A4FD6017DD3}"/>
              </a:ext>
            </a:extLst>
          </p:cNvPr>
          <p:cNvCxnSpPr>
            <a:cxnSpLocks/>
          </p:cNvCxnSpPr>
          <p:nvPr/>
        </p:nvCxnSpPr>
        <p:spPr>
          <a:xfrm flipH="1">
            <a:off x="6336196" y="5193196"/>
            <a:ext cx="2556284" cy="0"/>
          </a:xfrm>
          <a:prstGeom prst="straightConnector1">
            <a:avLst/>
          </a:prstGeom>
          <a:ln w="22225">
            <a:solidFill>
              <a:srgbClr val="8C2D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7FD3882-40F2-41E4-9D3D-F63F12D3C5BA}"/>
              </a:ext>
            </a:extLst>
          </p:cNvPr>
          <p:cNvSpPr txBox="1"/>
          <p:nvPr/>
        </p:nvSpPr>
        <p:spPr>
          <a:xfrm>
            <a:off x="6749361" y="4941168"/>
            <a:ext cx="2363067" cy="24297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spcBef>
                <a:spcPts val="0"/>
              </a:spcBef>
              <a:tabLst>
                <a:tab pos="354013" algn="l"/>
              </a:tabLst>
            </a:pP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Apresentação do trabalho</a:t>
            </a:r>
            <a:endParaRPr lang="pt-P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4013" indent="-354013">
              <a:tabLst>
                <a:tab pos="354013" algn="l"/>
              </a:tabLst>
            </a:pPr>
            <a:endParaRPr lang="pt-P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P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7B43C0-5D8C-430A-AB45-9840D6CF0DE9}"/>
              </a:ext>
            </a:extLst>
          </p:cNvPr>
          <p:cNvSpPr txBox="1"/>
          <p:nvPr/>
        </p:nvSpPr>
        <p:spPr>
          <a:xfrm>
            <a:off x="6735771" y="5202249"/>
            <a:ext cx="702960" cy="15067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spcBef>
                <a:spcPts val="0"/>
              </a:spcBef>
              <a:tabLst>
                <a:tab pos="354013" algn="l"/>
              </a:tabLst>
            </a:pPr>
            <a:r>
              <a:rPr lang="pt-PT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valores</a:t>
            </a:r>
            <a:endParaRPr lang="pt-P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4013" indent="-354013">
              <a:tabLst>
                <a:tab pos="354013" algn="l"/>
              </a:tabLst>
            </a:pPr>
            <a:endParaRPr lang="pt-P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P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38F8DC-7966-4700-8577-699B0BC40446}"/>
              </a:ext>
            </a:extLst>
          </p:cNvPr>
          <p:cNvSpPr txBox="1"/>
          <p:nvPr/>
        </p:nvSpPr>
        <p:spPr>
          <a:xfrm>
            <a:off x="6735771" y="3176972"/>
            <a:ext cx="702960" cy="15067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spcBef>
                <a:spcPts val="0"/>
              </a:spcBef>
              <a:tabLst>
                <a:tab pos="354013" algn="l"/>
              </a:tabLst>
            </a:pP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valores</a:t>
            </a:r>
            <a:endParaRPr lang="pt-P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4013" indent="-354013">
              <a:tabLst>
                <a:tab pos="354013" algn="l"/>
              </a:tabLst>
            </a:pPr>
            <a:endParaRPr lang="pt-P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P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14F9C5-7163-47FB-9FBC-83E660D413AD}"/>
              </a:ext>
            </a:extLst>
          </p:cNvPr>
          <p:cNvSpPr txBox="1"/>
          <p:nvPr/>
        </p:nvSpPr>
        <p:spPr>
          <a:xfrm>
            <a:off x="6735771" y="6417762"/>
            <a:ext cx="702960" cy="15067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spcBef>
                <a:spcPts val="0"/>
              </a:spcBef>
              <a:tabLst>
                <a:tab pos="354013" algn="l"/>
              </a:tabLst>
            </a:pP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valores</a:t>
            </a:r>
            <a:endParaRPr lang="pt-P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4013" indent="-354013">
              <a:tabLst>
                <a:tab pos="354013" algn="l"/>
              </a:tabLst>
            </a:pPr>
            <a:endParaRPr lang="pt-P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P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340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84A814A-2D8A-446D-B617-308BC159562B}"/>
              </a:ext>
            </a:extLst>
          </p:cNvPr>
          <p:cNvSpPr/>
          <p:nvPr/>
        </p:nvSpPr>
        <p:spPr>
          <a:xfrm>
            <a:off x="5472100" y="5085184"/>
            <a:ext cx="3420380" cy="792088"/>
          </a:xfrm>
          <a:prstGeom prst="roundRect">
            <a:avLst/>
          </a:prstGeom>
          <a:noFill/>
          <a:ln>
            <a:solidFill>
              <a:srgbClr val="8C2D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F6A780-02EA-DD49-9A32-F073F7C1F00C}"/>
              </a:ext>
            </a:extLst>
          </p:cNvPr>
          <p:cNvSpPr txBox="1"/>
          <p:nvPr/>
        </p:nvSpPr>
        <p:spPr>
          <a:xfrm>
            <a:off x="2051720" y="620688"/>
            <a:ext cx="5040560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t-PT" dirty="0">
                <a:solidFill>
                  <a:srgbClr val="0070C0"/>
                </a:solidFill>
              </a:rPr>
              <a:t>Máquinas Elétricas Rotativas </a:t>
            </a:r>
            <a:r>
              <a:rPr lang="pt-PT" sz="1400" dirty="0"/>
              <a:t>[3]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6E8965-BC34-AB9E-9EB5-3EB669C6F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268760"/>
            <a:ext cx="5141667" cy="50045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93324B-C333-2F83-7166-48EB75B41F29}"/>
              </a:ext>
            </a:extLst>
          </p:cNvPr>
          <p:cNvSpPr txBox="1"/>
          <p:nvPr/>
        </p:nvSpPr>
        <p:spPr>
          <a:xfrm>
            <a:off x="5472100" y="1268760"/>
            <a:ext cx="3420380" cy="306034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>
              <a:tabLst>
                <a:tab pos="625475" algn="l"/>
              </a:tabLst>
            </a:pPr>
            <a:r>
              <a:rPr lang="pt-PT" sz="1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pt-PT" sz="1400" b="1" dirty="0">
                <a:solidFill>
                  <a:srgbClr val="8C2D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 	- </a:t>
            </a:r>
            <a:r>
              <a:rPr lang="pt-PT" sz="1400" b="1" dirty="0" err="1">
                <a:solidFill>
                  <a:srgbClr val="8C2D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Induction</a:t>
            </a:r>
            <a:r>
              <a:rPr lang="pt-PT" sz="1400" b="1" dirty="0">
                <a:solidFill>
                  <a:srgbClr val="8C2D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400" b="1" dirty="0" err="1">
                <a:solidFill>
                  <a:srgbClr val="8C2D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machine</a:t>
            </a:r>
            <a:endParaRPr lang="pt-PT" sz="1400" b="1" dirty="0">
              <a:solidFill>
                <a:srgbClr val="8C2D1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625475" algn="l"/>
              </a:tabLst>
            </a:pPr>
            <a:endParaRPr lang="pt-PT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625475" algn="l"/>
              </a:tabLst>
            </a:pPr>
            <a:r>
              <a:rPr lang="pt-PT" sz="1400" b="1" dirty="0">
                <a:solidFill>
                  <a:srgbClr val="8C2D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PMSM 	- </a:t>
            </a:r>
            <a:r>
              <a:rPr lang="pt-PT" sz="1400" b="1" dirty="0" err="1">
                <a:solidFill>
                  <a:srgbClr val="8C2D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Permanent</a:t>
            </a:r>
            <a:r>
              <a:rPr lang="pt-PT" sz="1400" b="1" dirty="0">
                <a:solidFill>
                  <a:srgbClr val="8C2D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400" b="1" dirty="0" err="1">
                <a:solidFill>
                  <a:srgbClr val="8C2D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magnet</a:t>
            </a:r>
            <a:r>
              <a:rPr lang="pt-PT" sz="1400" b="1" dirty="0">
                <a:solidFill>
                  <a:srgbClr val="8C2D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400" b="1" dirty="0" err="1">
                <a:solidFill>
                  <a:srgbClr val="8C2D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synchronous</a:t>
            </a:r>
            <a:endParaRPr lang="pt-PT" sz="1400" b="1" dirty="0">
              <a:solidFill>
                <a:srgbClr val="8C2D1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625475" algn="l"/>
              </a:tabLst>
            </a:pPr>
            <a:r>
              <a:rPr lang="pt-PT" sz="1400" b="1" dirty="0">
                <a:solidFill>
                  <a:srgbClr val="8C2D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 </a:t>
            </a:r>
            <a:r>
              <a:rPr lang="pt-PT" sz="1400" b="1" dirty="0" err="1">
                <a:solidFill>
                  <a:srgbClr val="8C2D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machine</a:t>
            </a:r>
            <a:endParaRPr lang="pt-PT" sz="1400" b="1" dirty="0">
              <a:solidFill>
                <a:srgbClr val="8C2D1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625475" algn="l"/>
              </a:tabLst>
            </a:pPr>
            <a:endParaRPr lang="pt-P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625475" algn="l"/>
              </a:tabLst>
            </a:pPr>
            <a:r>
              <a:rPr lang="pt-PT" sz="1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t-PT" sz="1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SynRM</a:t>
            </a:r>
            <a:r>
              <a:rPr lang="pt-PT" sz="1400" u="sng" dirty="0">
                <a:latin typeface="Calibri" panose="020F0502020204030204" pitchFamily="34" charset="0"/>
                <a:cs typeface="Calibri" panose="020F0502020204030204" pitchFamily="34" charset="0"/>
              </a:rPr>
              <a:t> 	- </a:t>
            </a:r>
            <a:r>
              <a:rPr lang="pt-PT" sz="1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Synchronous</a:t>
            </a:r>
            <a:r>
              <a:rPr lang="pt-PT" sz="14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reluctance</a:t>
            </a:r>
            <a:r>
              <a:rPr lang="pt-PT" sz="14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machine</a:t>
            </a:r>
            <a:endParaRPr lang="pt-PT" sz="14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625475" algn="l"/>
              </a:tabLst>
            </a:pPr>
            <a:endParaRPr lang="pt-P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625475" algn="l"/>
              </a:tabLst>
            </a:pPr>
            <a:r>
              <a:rPr lang="pt-PT" sz="1400" dirty="0">
                <a:latin typeface="Calibri" panose="020F0502020204030204" pitchFamily="34" charset="0"/>
                <a:cs typeface="Calibri" panose="020F0502020204030204" pitchFamily="34" charset="0"/>
              </a:rPr>
              <a:t>         DC 	- DC </a:t>
            </a:r>
            <a:r>
              <a:rPr lang="pt-P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Machine</a:t>
            </a:r>
            <a:endParaRPr lang="pt-P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625475" algn="l"/>
              </a:tabLst>
            </a:pPr>
            <a:endParaRPr lang="pt-P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625475" algn="l"/>
              </a:tabLst>
            </a:pPr>
            <a:r>
              <a:rPr lang="pt-PT" sz="1400" dirty="0">
                <a:latin typeface="Calibri" panose="020F0502020204030204" pitchFamily="34" charset="0"/>
                <a:cs typeface="Calibri" panose="020F0502020204030204" pitchFamily="34" charset="0"/>
              </a:rPr>
              <a:t>     BLDC 	- </a:t>
            </a:r>
            <a:r>
              <a:rPr lang="pt-P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Brushless</a:t>
            </a:r>
            <a:r>
              <a:rPr lang="pt-PT" sz="1400" dirty="0">
                <a:latin typeface="Calibri" panose="020F0502020204030204" pitchFamily="34" charset="0"/>
                <a:cs typeface="Calibri" panose="020F0502020204030204" pitchFamily="34" charset="0"/>
              </a:rPr>
              <a:t> DC </a:t>
            </a:r>
            <a:r>
              <a:rPr lang="pt-P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machine</a:t>
            </a:r>
            <a:endParaRPr lang="pt-P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625475" algn="l"/>
              </a:tabLst>
            </a:pPr>
            <a:endParaRPr lang="pt-P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625475" algn="l"/>
              </a:tabLst>
            </a:pPr>
            <a:r>
              <a:rPr lang="pt-PT" sz="1400" dirty="0">
                <a:latin typeface="Calibri" panose="020F0502020204030204" pitchFamily="34" charset="0"/>
                <a:cs typeface="Calibri" panose="020F0502020204030204" pitchFamily="34" charset="0"/>
              </a:rPr>
              <a:t>      SRM 	- </a:t>
            </a:r>
            <a:r>
              <a:rPr lang="pt-P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Switched</a:t>
            </a:r>
            <a:r>
              <a:rPr lang="pt-P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reluctance</a:t>
            </a:r>
            <a:r>
              <a:rPr lang="pt-PT" sz="1400" dirty="0">
                <a:latin typeface="Calibri" panose="020F0502020204030204" pitchFamily="34" charset="0"/>
                <a:cs typeface="Calibri" panose="020F0502020204030204" pitchFamily="34" charset="0"/>
              </a:rPr>
              <a:t> motor</a:t>
            </a:r>
          </a:p>
          <a:p>
            <a:pPr>
              <a:tabLst>
                <a:tab pos="625475" algn="l"/>
              </a:tabLst>
            </a:pPr>
            <a:endParaRPr lang="pt-P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625475" algn="l"/>
              </a:tabLst>
            </a:pPr>
            <a:r>
              <a:rPr lang="pt-P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Stepper</a:t>
            </a:r>
            <a:r>
              <a:rPr lang="pt-PT" sz="1400" dirty="0">
                <a:latin typeface="Calibri" panose="020F0502020204030204" pitchFamily="34" charset="0"/>
                <a:cs typeface="Calibri" panose="020F0502020204030204" pitchFamily="34" charset="0"/>
              </a:rPr>
              <a:t> 	- </a:t>
            </a:r>
            <a:r>
              <a:rPr lang="pt-P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Stepper</a:t>
            </a:r>
            <a:r>
              <a:rPr lang="pt-PT" sz="1400" dirty="0">
                <a:latin typeface="Calibri" panose="020F0502020204030204" pitchFamily="34" charset="0"/>
                <a:cs typeface="Calibri" panose="020F0502020204030204" pitchFamily="34" charset="0"/>
              </a:rPr>
              <a:t> motor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9A7F69A-14B2-DC24-B2E0-55A95837FBD4}"/>
              </a:ext>
            </a:extLst>
          </p:cNvPr>
          <p:cNvCxnSpPr>
            <a:cxnSpLocks/>
          </p:cNvCxnSpPr>
          <p:nvPr/>
        </p:nvCxnSpPr>
        <p:spPr>
          <a:xfrm>
            <a:off x="1367644" y="908720"/>
            <a:ext cx="0" cy="360040"/>
          </a:xfrm>
          <a:prstGeom prst="straightConnector1">
            <a:avLst/>
          </a:prstGeom>
          <a:ln w="47625">
            <a:solidFill>
              <a:srgbClr val="8C2D19"/>
            </a:solidFill>
            <a:headEnd type="none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595F3D4-E183-CEC6-AA16-312A8044C3CC}"/>
              </a:ext>
            </a:extLst>
          </p:cNvPr>
          <p:cNvCxnSpPr>
            <a:cxnSpLocks/>
          </p:cNvCxnSpPr>
          <p:nvPr/>
        </p:nvCxnSpPr>
        <p:spPr>
          <a:xfrm>
            <a:off x="1943708" y="908720"/>
            <a:ext cx="0" cy="360040"/>
          </a:xfrm>
          <a:prstGeom prst="straightConnector1">
            <a:avLst/>
          </a:prstGeom>
          <a:ln w="47625">
            <a:solidFill>
              <a:srgbClr val="8C2D19"/>
            </a:solidFill>
            <a:headEnd type="none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E994607-066A-46B5-9C29-2073A958B5C7}"/>
              </a:ext>
            </a:extLst>
          </p:cNvPr>
          <p:cNvSpPr txBox="1"/>
          <p:nvPr/>
        </p:nvSpPr>
        <p:spPr>
          <a:xfrm>
            <a:off x="5544109" y="5173623"/>
            <a:ext cx="3420380" cy="703649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>
              <a:tabLst>
                <a:tab pos="625475" algn="l"/>
              </a:tabLst>
            </a:pPr>
            <a:r>
              <a:rPr lang="pt-PT" sz="1400" dirty="0">
                <a:latin typeface="Calibri" panose="020F0502020204030204" pitchFamily="34" charset="0"/>
                <a:cs typeface="Calibri" panose="020F0502020204030204" pitchFamily="34" charset="0"/>
              </a:rPr>
              <a:t>Universal Motor</a:t>
            </a:r>
          </a:p>
          <a:p>
            <a:pPr>
              <a:tabLst>
                <a:tab pos="625475" algn="l"/>
              </a:tabLst>
            </a:pPr>
            <a:r>
              <a:rPr lang="pt-PT" sz="1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https://eltra-trade.com/blog/what-is-universal-motor</a:t>
            </a:r>
            <a:endParaRPr lang="pt-P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625475" algn="l"/>
              </a:tabLst>
            </a:pPr>
            <a:r>
              <a:rPr lang="pt-PT" sz="1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https://www.youtube.com/watch?v=0PDRJKz-mqE</a:t>
            </a:r>
            <a:endParaRPr lang="pt-P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625475" algn="l"/>
              </a:tabLst>
            </a:pPr>
            <a:endParaRPr lang="pt-P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625475" algn="l"/>
              </a:tabLst>
            </a:pPr>
            <a:endParaRPr lang="pt-P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243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F6A780-02EA-DD49-9A32-F073F7C1F00C}"/>
              </a:ext>
            </a:extLst>
          </p:cNvPr>
          <p:cNvSpPr txBox="1"/>
          <p:nvPr/>
        </p:nvSpPr>
        <p:spPr>
          <a:xfrm>
            <a:off x="2051720" y="620688"/>
            <a:ext cx="5580620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t-PT" dirty="0">
                <a:solidFill>
                  <a:srgbClr val="0070C0"/>
                </a:solidFill>
              </a:rPr>
              <a:t>Ex: Controlo de motor DC de ímanes permanentes</a:t>
            </a:r>
            <a:endParaRPr lang="pt-PT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5B62A8-8A1F-5F0E-5CCA-2F0B53E74D7A}"/>
              </a:ext>
            </a:extLst>
          </p:cNvPr>
          <p:cNvSpPr txBox="1"/>
          <p:nvPr/>
        </p:nvSpPr>
        <p:spPr>
          <a:xfrm>
            <a:off x="323528" y="1304764"/>
            <a:ext cx="20162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PT" sz="1600" dirty="0">
                <a:latin typeface="Calibri" panose="020F0502020204030204" pitchFamily="34" charset="0"/>
                <a:cs typeface="Calibri" panose="020F0502020204030204" pitchFamily="34" charset="0"/>
              </a:rPr>
              <a:t>Modelo da máquina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56126B-04B9-C540-DE8D-E6CE691D88F2}"/>
              </a:ext>
            </a:extLst>
          </p:cNvPr>
          <p:cNvSpPr txBox="1"/>
          <p:nvPr/>
        </p:nvSpPr>
        <p:spPr>
          <a:xfrm>
            <a:off x="431541" y="1643318"/>
            <a:ext cx="397606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1000" dirty="0">
                <a:hlinkClick r:id="rId14"/>
              </a:rPr>
              <a:t>https://www.magneticinnovations.com/faq/dc-motor-how-it-works/</a:t>
            </a:r>
            <a:endParaRPr lang="en-GB" sz="1000" dirty="0"/>
          </a:p>
          <a:p>
            <a:pPr>
              <a:spcBef>
                <a:spcPts val="600"/>
              </a:spcBef>
            </a:pPr>
            <a:r>
              <a:rPr lang="en-GB" sz="1000" dirty="0">
                <a:hlinkClick r:id="rId15"/>
              </a:rPr>
              <a:t>https://en.wikipedia.org/wiki/DC_motor</a:t>
            </a:r>
            <a:endParaRPr lang="en-GB" sz="1000" dirty="0"/>
          </a:p>
          <a:p>
            <a:pPr>
              <a:spcBef>
                <a:spcPts val="600"/>
              </a:spcBef>
            </a:pPr>
            <a:r>
              <a:rPr lang="en-GB" sz="1000" dirty="0">
                <a:solidFill>
                  <a:srgbClr val="009999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https://www.youtube.com/watch?v=CWulQ1ZSE3c</a:t>
            </a:r>
            <a:endParaRPr lang="en-GB" sz="1000" dirty="0"/>
          </a:p>
          <a:p>
            <a:endParaRPr lang="en-GB" sz="1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B1D88E-3621-B80D-7B13-8769A808CAE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1540" y="2708920"/>
            <a:ext cx="3714150" cy="29883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CEDB21-E1DE-8B6E-6BCC-C178941B70B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52120" y="2066452"/>
            <a:ext cx="2435179" cy="1080120"/>
          </a:xfrm>
          <a:prstGeom prst="rect">
            <a:avLst/>
          </a:prstGeom>
        </p:spPr>
      </p:pic>
      <p:pic>
        <p:nvPicPr>
          <p:cNvPr id="21" name="Picture 20" descr="% C:\varios\IguanaTex\tmp\&#10;&#10;\input{IguanaTeX_DefA_BeforeBegin.tex}&#10;&#10;\begin{document}&#10;&#10;\input{IguanaTeX_DefA_AfterBegin.tex}&#10;&#10;\fontsize{8}{8}\selectfont&#10;$\color{cPreto}R$&#10;&#10;\end{document}" title="IguanaTex Bitmap Display">
            <a:extLst>
              <a:ext uri="{FF2B5EF4-FFF2-40B4-BE49-F238E27FC236}">
                <a16:creationId xmlns:a16="http://schemas.microsoft.com/office/drawing/2014/main" id="{AED4AF25-B641-4500-A91E-5784787AF58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327" y="1888795"/>
            <a:ext cx="177850" cy="177657"/>
          </a:xfrm>
          <a:prstGeom prst="rect">
            <a:avLst/>
          </a:prstGeom>
        </p:spPr>
      </p:pic>
      <p:pic>
        <p:nvPicPr>
          <p:cNvPr id="24" name="Picture 23" descr="% C:\varios\IguanaTex\tmp\&#10;&#10;\input{IguanaTeX_DefA_BeforeBegin.tex}&#10;&#10;\begin{document}&#10;&#10;\input{IguanaTeX_DefA_AfterBegin.tex}&#10;&#10;\fontsize{8}{8}\selectfont&#10;$\color{cPreto}L$&#10;&#10;\end{document}" title="IguanaTex Bitmap Display">
            <a:extLst>
              <a:ext uri="{FF2B5EF4-FFF2-40B4-BE49-F238E27FC236}">
                <a16:creationId xmlns:a16="http://schemas.microsoft.com/office/drawing/2014/main" id="{0BF57252-1FBC-DCC3-D156-DE3FF74F66D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859" y="1888795"/>
            <a:ext cx="150920" cy="176328"/>
          </a:xfrm>
          <a:prstGeom prst="rect">
            <a:avLst/>
          </a:prstGeom>
        </p:spPr>
      </p:pic>
      <p:pic>
        <p:nvPicPr>
          <p:cNvPr id="27" name="Picture 26" descr="% C:\varios\IguanaTex\tmp\&#10;&#10;\input{IguanaTeX_DefA_BeforeBegin.tex}&#10;&#10;\begin{document}&#10;&#10;\input{IguanaTeX_DefA_AfterBegin.tex}&#10;&#10;\fontsize{8}{8}\selectfont&#10;$\color{cPreto}E$&#10;&#10;\end{document}" title="IguanaTex Bitmap Display">
            <a:extLst>
              <a:ext uri="{FF2B5EF4-FFF2-40B4-BE49-F238E27FC236}">
                <a16:creationId xmlns:a16="http://schemas.microsoft.com/office/drawing/2014/main" id="{E5EE6FCB-6725-94C4-E204-671A30C30EB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93" y="2498500"/>
            <a:ext cx="180374" cy="180313"/>
          </a:xfrm>
          <a:prstGeom prst="rect">
            <a:avLst/>
          </a:prstGeom>
        </p:spPr>
      </p:pic>
      <p:pic>
        <p:nvPicPr>
          <p:cNvPr id="30" name="Picture 29" descr="% C:\varios\IguanaTex\tmp\&#10;&#10;\input{IguanaTeX_DefA_BeforeBegin.tex}&#10;&#10;\begin{document}&#10;&#10;\input{IguanaTeX_DefA_AfterBegin.tex}&#10;&#10;\fontsize{8}{8}\selectfont&#10;$\color{cPreto}V_a$&#10;&#10;\end{document}" title="IguanaTex Bitmap Display">
            <a:extLst>
              <a:ext uri="{FF2B5EF4-FFF2-40B4-BE49-F238E27FC236}">
                <a16:creationId xmlns:a16="http://schemas.microsoft.com/office/drawing/2014/main" id="{BF76AD94-9917-7927-27AD-E85130FBD3E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220" y="2516355"/>
            <a:ext cx="242051" cy="221266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0AAB502-F3F4-AB7D-C5A5-520BED72FF41}"/>
              </a:ext>
            </a:extLst>
          </p:cNvPr>
          <p:cNvCxnSpPr>
            <a:cxnSpLocks/>
          </p:cNvCxnSpPr>
          <p:nvPr/>
        </p:nvCxnSpPr>
        <p:spPr>
          <a:xfrm>
            <a:off x="5868145" y="2426492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% C:\varios\IguanaTex\tmp\&#10;&#10;\input{IguanaTeX_DefA_BeforeBegin.tex}&#10;&#10;\begin{document}&#10;&#10;\input{IguanaTeX_DefA_AfterBegin.tex}&#10;&#10;\fontsize{8}{8}\selectfont&#10;$\color{cPreto}I_a$&#10;&#10;\end{document}" title="IguanaTex Bitmap Display">
            <a:extLst>
              <a:ext uri="{FF2B5EF4-FFF2-40B4-BE49-F238E27FC236}">
                <a16:creationId xmlns:a16="http://schemas.microsoft.com/office/drawing/2014/main" id="{80FE9CF4-2280-CB25-4735-4641C6F77FD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226" y="2538934"/>
            <a:ext cx="217819" cy="224004"/>
          </a:xfrm>
          <a:prstGeom prst="rect">
            <a:avLst/>
          </a:prstGeom>
        </p:spPr>
      </p:pic>
      <p:pic>
        <p:nvPicPr>
          <p:cNvPr id="66" name="Picture 65" descr="% C:\varios\IguanaTex\tmp\&#10;&#10;\input{IguanaTeX_DefA_BeforeBegin.tex}&#10;&#10;\begin{document}&#10;&#10;\input{IguanaTeX_DefA_AfterBegin.tex}&#10;&#10;\fontsize{8}{8}\selectfont&#10;$\color{cPreto}E = k_{\!E} \, \omega$&#10;&#10;\end{document}" title="IguanaTex Bitmap Display">
            <a:extLst>
              <a:ext uri="{FF2B5EF4-FFF2-40B4-BE49-F238E27FC236}">
                <a16:creationId xmlns:a16="http://schemas.microsoft.com/office/drawing/2014/main" id="{82014400-D9E1-1EAC-3BD0-882B8FA352A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085" y="3403762"/>
            <a:ext cx="1008097" cy="243611"/>
          </a:xfrm>
          <a:prstGeom prst="rect">
            <a:avLst/>
          </a:prstGeom>
        </p:spPr>
      </p:pic>
      <p:pic>
        <p:nvPicPr>
          <p:cNvPr id="72" name="Picture 71" descr="% C:\varios\IguanaTex\tmp\&#10;&#10;\input{IguanaTeX_DefA_BeforeBegin.tex}&#10;&#10;\begin{document}&#10;&#10;\input{IguanaTeX_DefA_AfterBegin.tex}&#10;&#10;\fontsize{8}{8}\selectfont&#10;$\color{cPreto}T_e = k_T I_a$&#10;&#10;\end{document}" title="IguanaTex Bitmap Display">
            <a:extLst>
              <a:ext uri="{FF2B5EF4-FFF2-40B4-BE49-F238E27FC236}">
                <a16:creationId xmlns:a16="http://schemas.microsoft.com/office/drawing/2014/main" id="{82639BE7-D044-64EA-065A-01598645D1C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084" y="3775471"/>
            <a:ext cx="1134656" cy="2393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CB7F0A6-A571-3D33-00DB-1EBE41B3B506}"/>
                  </a:ext>
                </a:extLst>
              </p14:cNvPr>
              <p14:cNvContentPartPr/>
              <p14:nvPr/>
            </p14:nvContentPartPr>
            <p14:xfrm>
              <a:off x="7848365" y="2565730"/>
              <a:ext cx="112320" cy="1306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CB7F0A6-A571-3D33-00DB-1EBE41B3B50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842245" y="2559610"/>
                <a:ext cx="12456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027D544-97AA-5BE9-577F-90A027E0D5B0}"/>
                  </a:ext>
                </a:extLst>
              </p14:cNvPr>
              <p14:cNvContentPartPr/>
              <p14:nvPr/>
            </p14:nvContentPartPr>
            <p14:xfrm>
              <a:off x="7812905" y="2565730"/>
              <a:ext cx="70920" cy="525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027D544-97AA-5BE9-577F-90A027E0D5B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806785" y="2559610"/>
                <a:ext cx="83520" cy="64800"/>
              </a:xfrm>
              <a:prstGeom prst="rect">
                <a:avLst/>
              </a:prstGeom>
            </p:spPr>
          </p:pic>
        </mc:Fallback>
      </mc:AlternateContent>
      <p:pic>
        <p:nvPicPr>
          <p:cNvPr id="55" name="Picture 54" descr="% C:\varios\IguanaTex\tmp\&#10;&#10;\input{IguanaTeX_DefA_BeforeBegin.tex}&#10;&#10;\begin{document}&#10;&#10;\input{IguanaTeX_DefA_AfterBegin.tex}&#10;&#10;\fontsize{8}{8}\selectfont&#10;$\color{c3}\omega$&#10;&#10;\end{document}" title="IguanaTex Bitmap Display">
            <a:extLst>
              <a:ext uri="{FF2B5EF4-FFF2-40B4-BE49-F238E27FC236}">
                <a16:creationId xmlns:a16="http://schemas.microsoft.com/office/drawing/2014/main" id="{E2CDAB51-7B4A-A7AF-4BC4-B7D643F26450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476" y="2754517"/>
            <a:ext cx="150139" cy="127914"/>
          </a:xfrm>
          <a:prstGeom prst="rect">
            <a:avLst/>
          </a:prstGeom>
        </p:spPr>
      </p:pic>
      <p:pic>
        <p:nvPicPr>
          <p:cNvPr id="74" name="Picture 73" descr="% C:\varios\IguanaTex\tmp\&#10;&#10;\input{IguanaTeX_DefA_BeforeBegin.tex}&#10;&#10;\begin{document}&#10;&#10;\input{IguanaTeX_DefA_AfterBegin.tex}&#10;&#10;\fontsize{8}{8}\selectfont&#10;$\color{c3}T_e$&#10;&#10;\end{document}" title="IguanaTex Bitmap Display">
            <a:extLst>
              <a:ext uri="{FF2B5EF4-FFF2-40B4-BE49-F238E27FC236}">
                <a16:creationId xmlns:a16="http://schemas.microsoft.com/office/drawing/2014/main" id="{AD6CE8D1-8E8D-C546-AAB4-2E2478A0051C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299" y="2691350"/>
            <a:ext cx="248378" cy="230301"/>
          </a:xfrm>
          <a:prstGeom prst="rect">
            <a:avLst/>
          </a:prstGeom>
        </p:spPr>
      </p:pic>
      <p:pic>
        <p:nvPicPr>
          <p:cNvPr id="8" name="Picture 7" descr="% C:\varios\IguanaTex\tmp\&#10;&#10;\input{IguanaTeX_DefA_BeforeBegin.tex}&#10;&#10;\begin{document}&#10;&#10;\input{IguanaTeX_DefA_AfterBegin.tex}&#10;&#10;\fontsize{8}{8}\selectfont&#10;$\color{cPreto}V_a = R I_a + L \tfrac{d}{dt}I_a + E$&#10;&#10;\end{document}" title="IguanaTex Bitmap Display">
            <a:extLst>
              <a:ext uri="{FF2B5EF4-FFF2-40B4-BE49-F238E27FC236}">
                <a16:creationId xmlns:a16="http://schemas.microsoft.com/office/drawing/2014/main" id="{AA4299AB-BADF-4BB3-9167-10D99E211CA5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084" y="4111277"/>
            <a:ext cx="2550216" cy="377949"/>
          </a:xfrm>
          <a:prstGeom prst="rect">
            <a:avLst/>
          </a:prstGeom>
        </p:spPr>
      </p:pic>
      <p:pic>
        <p:nvPicPr>
          <p:cNvPr id="76" name="Picture 75" descr="% C:\varios\IguanaTex\tmp\&#10;&#10;\input{IguanaTeX_DefA_BeforeBegin.tex}&#10;&#10;\begin{document}&#10;&#10;\input{IguanaTeX_DefA_AfterBegin.tex}&#10;&#10;\fontsize{8}{8}\selectfont&#10;$\color{cPreto}T_e = T_L + J \tfrac{d}{dt}\omega$&#10;&#10;\end{document}" title="IguanaTex Bitmap Display">
            <a:extLst>
              <a:ext uri="{FF2B5EF4-FFF2-40B4-BE49-F238E27FC236}">
                <a16:creationId xmlns:a16="http://schemas.microsoft.com/office/drawing/2014/main" id="{081A26BD-F9C4-5D13-9018-0ECA75AA6CA7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827" y="4627684"/>
            <a:ext cx="1813886" cy="377949"/>
          </a:xfrm>
          <a:prstGeom prst="rect">
            <a:avLst/>
          </a:prstGeom>
        </p:spPr>
      </p:pic>
      <p:pic>
        <p:nvPicPr>
          <p:cNvPr id="6" name="Picture 5" descr="% C:\varios\IguanaTex\tmp\&#10;&#10;\input{IguanaTeX_DefA_BeforeBegin.tex}&#10;&#10;\begin{document}&#10;&#10;\input{IguanaTeX_DefA_AfterBegin.tex}&#10;\fontsize{7}{7}\selectfont&#10;\noindent Ex: ventilador \\&#10;\fontsize{8}{8}\selectfont&#10;$\color{cPreto}T_L = B_L \omega + k_{2L} \omega^2 + k_{3L} \omega^3 + J_L \tfrac{d}{dt}\omega$&#10;&#10;\end{document}" title="IguanaTex Bitmap Display">
            <a:extLst>
              <a:ext uri="{FF2B5EF4-FFF2-40B4-BE49-F238E27FC236}">
                <a16:creationId xmlns:a16="http://schemas.microsoft.com/office/drawing/2014/main" id="{347F925C-CCF0-74E7-01C7-F10D7ED21E80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110" y="5674652"/>
            <a:ext cx="4274418" cy="61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695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600"/>
  <p:tag name="ORIGINALHEIGHT" val="34,49567"/>
  <p:tag name="ORIGINALWIDTH" val="38,2452"/>
  <p:tag name="LATEXADDIN" val="% C:\varios\IguanaTex\tmp\&#10;&#10;\input{IguanaTeX_DefA_BeforeBegin.tex}&#10;&#10;\begin{document}&#10;&#10;\input{IguanaTeX_DefA_AfterBegin.tex}&#10;&#10;\fontsize{8}{8}\selectfont&#10;$\color{cPreto}R$&#10;&#10;\end{document}"/>
  <p:tag name="IGUANATEXSIZE" val="20"/>
  <p:tag name="IGUANATEXCURSOR" val="139"/>
  <p:tag name="TRANSPARENCY" val="True"/>
  <p:tag name="LATEXENGINEID" val="0"/>
  <p:tag name="TEMPFOLDER" val=".\"/>
  <p:tag name="LATEXFORMHEIGHT" val="402"/>
  <p:tag name="LATEXFORMWIDTH" val="541,5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600"/>
  <p:tag name="ORIGINALHEIGHT" val="66,74165"/>
  <p:tag name="ORIGINALWIDTH" val="532,4335"/>
  <p:tag name="LATEXADDIN" val="% C:\varios\IguanaTex\tmp\&#10;&#10;\input{IguanaTeX_DefA_BeforeBegin.tex}&#10;&#10;\begin{document}&#10;&#10;\input{IguanaTeX_DefA_AfterBegin.tex}&#10;&#10;\fontsize{8}{8}\selectfont&#10;$\color{cPreto}V_a = R I_a + L \tfrac{d}{dt}I_a + E$&#10;&#10;\end{document}"/>
  <p:tag name="IGUANATEXSIZE" val="20"/>
  <p:tag name="IGUANATEXCURSOR" val="203"/>
  <p:tag name="TRANSPARENCY" val="True"/>
  <p:tag name="FILENAME" val=""/>
  <p:tag name="LATEXENGINEID" val="0"/>
  <p:tag name="TEMPFOLDER" val=".\"/>
  <p:tag name="LATEXFORMHEIGHT" val="402"/>
  <p:tag name="LATEXFORMWIDTH" val="541,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600"/>
  <p:tag name="ORIGINALHEIGHT" val="66,74165"/>
  <p:tag name="ORIGINALWIDTH" val="378,7027"/>
  <p:tag name="LATEXADDIN" val="% C:\varios\IguanaTex\tmp\&#10;&#10;\input{IguanaTeX_DefA_BeforeBegin.tex}&#10;&#10;\begin{document}&#10;&#10;\input{IguanaTeX_DefA_AfterBegin.tex}&#10;&#10;\fontsize{8}{8}\selectfont&#10;$\color{cPreto}T_e = T_L + J \tfrac{d}{dt}\omega$&#10;&#10;\end{document}"/>
  <p:tag name="IGUANATEXSIZE" val="20"/>
  <p:tag name="IGUANATEXCURSOR" val="200"/>
  <p:tag name="TRANSPARENCY" val="True"/>
  <p:tag name="LATEXENGINEID" val="0"/>
  <p:tag name="TEMPFOLDER" val=".\"/>
  <p:tag name="LATEXFORMHEIGHT" val="402"/>
  <p:tag name="LATEXFORMWIDTH" val="541,5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600"/>
  <p:tag name="ORIGINALHEIGHT" val="101,2373"/>
  <p:tag name="ORIGINALWIDTH" val="882,6397"/>
  <p:tag name="LATEXADDIN" val="% C:\varios\IguanaTex\tmp\&#10;&#10;\input{IguanaTeX_DefA_BeforeBegin.tex}&#10;&#10;\begin{document}&#10;&#10;\input{IguanaTeX_DefA_AfterBegin.tex}&#10;\fontsize{7}{7}\selectfont&#10;\noindent Ex: ventilador \\&#10;\fontsize{8}{8}\selectfont&#10;$\color{cPreto}T_L = B_L \omega + k_{2L} \omega^2 + k_{3L} \omega^3 + J_L \tfrac{d}{dt}\omega$&#10;&#10;\end{document}"/>
  <p:tag name="IGUANATEXSIZE" val="20"/>
  <p:tag name="IGUANATEXCURSOR" val="273"/>
  <p:tag name="TRANSPARENCY" val="True"/>
  <p:tag name="LATEXENGINEID" val="0"/>
  <p:tag name="TEMPFOLDER" val=".\"/>
  <p:tag name="LATEXFORMHEIGHT" val="402"/>
  <p:tag name="LATEXFORMWIDTH" val="541,5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600"/>
  <p:tag name="ORIGINALHEIGHT" val="34,49567"/>
  <p:tag name="ORIGINALWIDTH" val="38,2452"/>
  <p:tag name="LATEXADDIN" val="% C:\varios\IguanaTex\tmp\&#10;&#10;\input{IguanaTeX_DefA_BeforeBegin.tex}&#10;&#10;\begin{document}&#10;&#10;\input{IguanaTeX_DefA_AfterBegin.tex}&#10;&#10;\fontsize{8}{8}\selectfont&#10;$\color{cPreto}R$&#10;&#10;\end{document}"/>
  <p:tag name="IGUANATEXSIZE" val="20"/>
  <p:tag name="IGUANATEXCURSOR" val="139"/>
  <p:tag name="TRANSPARENCY" val="True"/>
  <p:tag name="LATEXENGINEID" val="0"/>
  <p:tag name="TEMPFOLDER" val=".\"/>
  <p:tag name="LATEXFORMHEIGHT" val="402"/>
  <p:tag name="LATEXFORMWIDTH" val="541,5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600"/>
  <p:tag name="ORIGINALHEIGHT" val="33,74575"/>
  <p:tag name="ORIGINALWIDTH" val="32,24598"/>
  <p:tag name="LATEXADDIN" val="% C:\varios\IguanaTex\tmp\&#10;&#10;\input{IguanaTeX_DefA_BeforeBegin.tex}&#10;&#10;\begin{document}&#10;&#10;\input{IguanaTeX_DefA_AfterBegin.tex}&#10;&#10;\fontsize{8}{8}\selectfont&#10;$\color{cPreto}L$&#10;&#10;\end{document}"/>
  <p:tag name="IGUANATEXSIZE" val="20"/>
  <p:tag name="IGUANATEXCURSOR" val="168"/>
  <p:tag name="TRANSPARENCY" val="True"/>
  <p:tag name="LATEXENGINEID" val="0"/>
  <p:tag name="TEMPFOLDER" val=".\"/>
  <p:tag name="LATEXFORMHEIGHT" val="402"/>
  <p:tag name="LATEXFORMWIDTH" val="541,5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600"/>
  <p:tag name="ORIGINALHEIGHT" val="33,74575"/>
  <p:tag name="ORIGINALWIDTH" val="38,2452"/>
  <p:tag name="LATEXADDIN" val="% C:\varios\IguanaTex\tmp\&#10;&#10;\input{IguanaTeX_DefA_BeforeBegin.tex}&#10;&#10;\begin{document}&#10;&#10;\input{IguanaTeX_DefA_AfterBegin.tex}&#10;&#10;\fontsize{8}{8}\selectfont&#10;$\color{cPreto}E$&#10;&#10;\end{document}"/>
  <p:tag name="IGUANATEXSIZE" val="20"/>
  <p:tag name="IGUANATEXCURSOR" val="168"/>
  <p:tag name="TRANSPARENCY" val="True"/>
  <p:tag name="LATEXENGINEID" val="0"/>
  <p:tag name="TEMPFOLDER" val=".\"/>
  <p:tag name="LATEXFORMHEIGHT" val="402"/>
  <p:tag name="LATEXFORMWIDTH" val="541,5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600"/>
  <p:tag name="ORIGINALHEIGHT" val="40,49496"/>
  <p:tag name="ORIGINALWIDTH" val="50,99362"/>
  <p:tag name="LATEXADDIN" val="% C:\varios\IguanaTex\tmp\&#10;&#10;\input{IguanaTeX_DefA_BeforeBegin.tex}&#10;&#10;\begin{document}&#10;&#10;\input{IguanaTeX_DefA_AfterBegin.tex}&#10;&#10;\fontsize{8}{8}\selectfont&#10;$\color{cPreto}V_a$&#10;&#10;\end{document}"/>
  <p:tag name="IGUANATEXSIZE" val="20"/>
  <p:tag name="IGUANATEXCURSOR" val="170"/>
  <p:tag name="TRANSPARENCY" val="True"/>
  <p:tag name="LATEXENGINEID" val="0"/>
  <p:tag name="TEMPFOLDER" val=".\"/>
  <p:tag name="LATEXFORMHEIGHT" val="402"/>
  <p:tag name="LATEXFORMWIDTH" val="541,5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600"/>
  <p:tag name="ORIGINALHEIGHT" val="40,49496"/>
  <p:tag name="ORIGINALWIDTH" val="44,99441"/>
  <p:tag name="LATEXADDIN" val="% C:\varios\IguanaTex\tmp\&#10;&#10;\input{IguanaTeX_DefA_BeforeBegin.tex}&#10;&#10;\begin{document}&#10;&#10;\input{IguanaTeX_DefA_AfterBegin.tex}&#10;&#10;\fontsize{8}{8}\selectfont&#10;$\color{cPreto}I_a$&#10;&#10;\end{document}"/>
  <p:tag name="IGUANATEXSIZE" val="20"/>
  <p:tag name="IGUANATEXCURSOR" val="168"/>
  <p:tag name="TRANSPARENCY" val="True"/>
  <p:tag name="LATEXENGINEID" val="0"/>
  <p:tag name="TEMPFOLDER" val=".\"/>
  <p:tag name="LATEXFORMHEIGHT" val="402"/>
  <p:tag name="LATEXFORMWIDTH" val="541,5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600"/>
  <p:tag name="ORIGINALHEIGHT" val="42,74464"/>
  <p:tag name="ORIGINALWIDTH" val="209,9738"/>
  <p:tag name="LATEXADDIN" val="% C:\varios\IguanaTex\tmp\&#10;&#10;\input{IguanaTeX_DefA_BeforeBegin.tex}&#10;&#10;\begin{document}&#10;&#10;\input{IguanaTeX_DefA_AfterBegin.tex}&#10;&#10;\fontsize{8}{8}\selectfont&#10;$\color{cPreto}E = k_{\!E} \, \omega$&#10;&#10;\end{document}"/>
  <p:tag name="IGUANATEXSIZE" val="20"/>
  <p:tag name="IGUANATEXCURSOR" val="182"/>
  <p:tag name="TRANSPARENCY" val="True"/>
  <p:tag name="LATEXENGINEID" val="0"/>
  <p:tag name="TEMPFOLDER" val=".\"/>
  <p:tag name="LATEXFORMHEIGHT" val="402"/>
  <p:tag name="LATEXFORMWIDTH" val="541,5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600"/>
  <p:tag name="ORIGINALHEIGHT" val="42,74464"/>
  <p:tag name="ORIGINALWIDTH" val="236,9704"/>
  <p:tag name="LATEXADDIN" val="% C:\varios\IguanaTex\tmp\&#10;&#10;\input{IguanaTeX_DefA_BeforeBegin.tex}&#10;&#10;\begin{document}&#10;&#10;\input{IguanaTeX_DefA_AfterBegin.tex}&#10;&#10;\fontsize{8}{8}\selectfont&#10;$\color{cPreto}T_e = k_T I_a$&#10;&#10;\end{document}"/>
  <p:tag name="IGUANATEXSIZE" val="20"/>
  <p:tag name="IGUANATEXCURSOR" val="170"/>
  <p:tag name="TRANSPARENCY" val="True"/>
  <p:tag name="LATEXENGINEID" val="0"/>
  <p:tag name="TEMPFOLDER" val=".\"/>
  <p:tag name="LATEXFORMHEIGHT" val="402"/>
  <p:tag name="LATEXFORMWIDTH" val="541,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600"/>
  <p:tag name="ORIGINALHEIGHT" val="33,74575"/>
  <p:tag name="ORIGINALWIDTH" val="32,24598"/>
  <p:tag name="LATEXADDIN" val="% C:\varios\IguanaTex\tmp\&#10;&#10;\input{IguanaTeX_DefA_BeforeBegin.tex}&#10;&#10;\begin{document}&#10;&#10;\input{IguanaTeX_DefA_AfterBegin.tex}&#10;&#10;\fontsize{8}{8}\selectfont&#10;$\color{cPreto}L$&#10;&#10;\end{document}"/>
  <p:tag name="IGUANATEXSIZE" val="20"/>
  <p:tag name="IGUANATEXCURSOR" val="168"/>
  <p:tag name="TRANSPARENCY" val="True"/>
  <p:tag name="LATEXENGINEID" val="0"/>
  <p:tag name="TEMPFOLDER" val=".\"/>
  <p:tag name="LATEXFORMHEIGHT" val="402"/>
  <p:tag name="LATEXFORMWIDTH" val="541,5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600"/>
  <p:tag name="ORIGINALHEIGHT" val="23,24709"/>
  <p:tag name="ORIGINALWIDTH" val="31,49606"/>
  <p:tag name="LATEXADDIN" val="% C:\varios\IguanaTex\tmp\&#10;&#10;\input{IguanaTeX_DefA_BeforeBegin.tex}&#10;&#10;\begin{document}&#10;&#10;\input{IguanaTeX_DefA_AfterBegin.tex}&#10;&#10;\fontsize{8}{8}\selectfont&#10;$\color{c3}\omega$&#10;&#10;\end{document}"/>
  <p:tag name="IGUANATEXSIZE" val="20"/>
  <p:tag name="IGUANATEXCURSOR" val="163"/>
  <p:tag name="TRANSPARENCY" val="True"/>
  <p:tag name="LATEXENGINEID" val="0"/>
  <p:tag name="TEMPFOLDER" val=".\"/>
  <p:tag name="LATEXFORMHEIGHT" val="402"/>
  <p:tag name="LATEXFORMWIDTH" val="541,5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600"/>
  <p:tag name="ORIGINALHEIGHT" val="40,49496"/>
  <p:tag name="ORIGINALWIDTH" val="50,2437"/>
  <p:tag name="LATEXADDIN" val="% C:\varios\IguanaTex\tmp\&#10;&#10;\input{IguanaTeX_DefA_BeforeBegin.tex}&#10;&#10;\begin{document}&#10;&#10;\input{IguanaTeX_DefA_AfterBegin.tex}&#10;&#10;\fontsize{8}{8}\selectfont&#10;$\color{c3}T_e$&#10;&#10;\end{document}"/>
  <p:tag name="IGUANATEXSIZE" val="20"/>
  <p:tag name="IGUANATEXCURSOR" val="166"/>
  <p:tag name="TRANSPARENCY" val="True"/>
  <p:tag name="LATEXENGINEID" val="0"/>
  <p:tag name="TEMPFOLDER" val=".\"/>
  <p:tag name="LATEXFORMHEIGHT" val="402"/>
  <p:tag name="LATEXFORMWIDTH" val="541,5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600"/>
  <p:tag name="ORIGINALHEIGHT" val="66,74165"/>
  <p:tag name="ORIGINALWIDTH" val="554,1807"/>
  <p:tag name="LATEXADDIN" val="% C:\varios\IguanaTex\tmp\&#10;&#10;\input{IguanaTeX_DefA_BeforeBegin.tex}&#10;&#10;\begin{document}&#10;&#10;\input{IguanaTeX_DefA_AfterBegin.tex}&#10;&#10;\fontsize{8}{8}\selectfont&#10;$\color{cPreto}V_a = R I_a + L \tfrac{d}{dt}I_a + E_a$&#10;&#10;\end{document}"/>
  <p:tag name="IGUANATEXSIZE" val="20"/>
  <p:tag name="IGUANATEXCURSOR" val="205"/>
  <p:tag name="TRANSPARENCY" val="True"/>
  <p:tag name="LATEXENGINEID" val="0"/>
  <p:tag name="TEMPFOLDER" val=".\"/>
  <p:tag name="LATEXFORMHEIGHT" val="402"/>
  <p:tag name="LATEXFORMWIDTH" val="541,5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600"/>
  <p:tag name="ORIGINALHEIGHT" val="66,74165"/>
  <p:tag name="ORIGINALWIDTH" val="378,7027"/>
  <p:tag name="LATEXADDIN" val="% C:\varios\IguanaTex\tmp\&#10;&#10;\input{IguanaTeX_DefA_BeforeBegin.tex}&#10;&#10;\begin{document}&#10;&#10;\input{IguanaTeX_DefA_AfterBegin.tex}&#10;&#10;\fontsize{8}{8}\selectfont&#10;$\color{cPreto}T_e = T_L + J \tfrac{d}{dt}\omega$&#10;&#10;\end{document}"/>
  <p:tag name="IGUANATEXSIZE" val="20"/>
  <p:tag name="IGUANATEXCURSOR" val="200"/>
  <p:tag name="TRANSPARENCY" val="True"/>
  <p:tag name="LATEXENGINEID" val="0"/>
  <p:tag name="TEMPFOLDER" val=".\"/>
  <p:tag name="LATEXFORMHEIGHT" val="402"/>
  <p:tag name="LATEXFORMWIDTH" val="541,5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600"/>
  <p:tag name="ORIGINALHEIGHT" val="338,2077"/>
  <p:tag name="ORIGINALWIDTH" val="514,4357"/>
  <p:tag name="LATEXADDIN" val="% C:\varios\IguanaTex\tmp\&#10;&#10;\input{IguanaTeX_DefA_BeforeBegin.tex}&#10;&#10;\begin{document}&#10;&#10;\input{IguanaTeX_DefA_AfterBegin.tex}&#10;\fontsize{7}{7}\selectfont&#10;\noindent Em regime permanente: \\[1mm]&#10;\fontsize{8}{8}\selectfont&#10;$\color{cPreto}\omega = C^{te}$ \\[1mm]&#10;$\color{cPreto}I_a = C^{te}$  \\[1mm]&#10;$\color{cPreto}V_a = C^{te}$ \\[1mm]&#10;$\color{cPreto}\omega = \frac{V_a-R I_a}{K_{\!E}}$&#10;&#10;\end{document}"/>
  <p:tag name="IGUANATEXSIZE" val="20"/>
  <p:tag name="IGUANATEXCURSOR" val="369"/>
  <p:tag name="TRANSPARENCY" val="True"/>
  <p:tag name="LATEXENGINEID" val="0"/>
  <p:tag name="TEMPFOLDER" val=".\"/>
  <p:tag name="LATEXFORMHEIGHT" val="402"/>
  <p:tag name="LATEXFORMWIDTH" val="541,5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600"/>
  <p:tag name="ORIGINALHEIGHT" val="101,2373"/>
  <p:tag name="ORIGINALWIDTH" val="882,6397"/>
  <p:tag name="LATEXADDIN" val="% C:\varios\IguanaTex\tmp\&#10;&#10;\input{IguanaTeX_DefA_BeforeBegin.tex}&#10;&#10;\begin{document}&#10;&#10;\input{IguanaTeX_DefA_AfterBegin.tex}&#10;\fontsize{7}{7}\selectfont&#10;\noindent Ex: ventilador \\&#10;\fontsize{8}{8}\selectfont&#10;$\color{cPreto}T_L = B_L \omega + k_{2L} \omega^2 + k_{3L} \omega^3 + J_L \tfrac{d}{dt}\omega$&#10;&#10;\end{document}"/>
  <p:tag name="IGUANATEXSIZE" val="20"/>
  <p:tag name="IGUANATEXCURSOR" val="273"/>
  <p:tag name="TRANSPARENCY" val="True"/>
  <p:tag name="LATEXENGINEID" val="0"/>
  <p:tag name="TEMPFOLDER" val=".\"/>
  <p:tag name="LATEXFORMHEIGHT" val="402"/>
  <p:tag name="LATEXFORMWIDTH" val="541,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600"/>
  <p:tag name="ORIGINALHEIGHT" val="33,74575"/>
  <p:tag name="ORIGINALWIDTH" val="38,2452"/>
  <p:tag name="LATEXADDIN" val="% C:\varios\IguanaTex\tmp\&#10;&#10;\input{IguanaTeX_DefA_BeforeBegin.tex}&#10;&#10;\begin{document}&#10;&#10;\input{IguanaTeX_DefA_AfterBegin.tex}&#10;&#10;\fontsize{8}{8}\selectfont&#10;$\color{cPreto}E$&#10;&#10;\end{document}"/>
  <p:tag name="IGUANATEXSIZE" val="20"/>
  <p:tag name="IGUANATEXCURSOR" val="168"/>
  <p:tag name="TRANSPARENCY" val="True"/>
  <p:tag name="LATEXENGINEID" val="0"/>
  <p:tag name="TEMPFOLDER" val=".\"/>
  <p:tag name="LATEXFORMHEIGHT" val="402"/>
  <p:tag name="LATEXFORMWIDTH" val="541,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600"/>
  <p:tag name="ORIGINALHEIGHT" val="40,49496"/>
  <p:tag name="ORIGINALWIDTH" val="50,99362"/>
  <p:tag name="LATEXADDIN" val="% C:\varios\IguanaTex\tmp\&#10;&#10;\input{IguanaTeX_DefA_BeforeBegin.tex}&#10;&#10;\begin{document}&#10;&#10;\input{IguanaTeX_DefA_AfterBegin.tex}&#10;&#10;\fontsize{8}{8}\selectfont&#10;$\color{cPreto}V_a$&#10;&#10;\end{document}"/>
  <p:tag name="IGUANATEXSIZE" val="20"/>
  <p:tag name="IGUANATEXCURSOR" val="170"/>
  <p:tag name="TRANSPARENCY" val="True"/>
  <p:tag name="LATEXENGINEID" val="0"/>
  <p:tag name="TEMPFOLDER" val=".\"/>
  <p:tag name="LATEXFORMHEIGHT" val="402"/>
  <p:tag name="LATEXFORMWIDTH" val="541,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600"/>
  <p:tag name="ORIGINALHEIGHT" val="40,49496"/>
  <p:tag name="ORIGINALWIDTH" val="44,99441"/>
  <p:tag name="LATEXADDIN" val="% C:\varios\IguanaTex\tmp\&#10;&#10;\input{IguanaTeX_DefA_BeforeBegin.tex}&#10;&#10;\begin{document}&#10;&#10;\input{IguanaTeX_DefA_AfterBegin.tex}&#10;&#10;\fontsize{8}{8}\selectfont&#10;$\color{cPreto}I_a$&#10;&#10;\end{document}"/>
  <p:tag name="IGUANATEXSIZE" val="20"/>
  <p:tag name="IGUANATEXCURSOR" val="168"/>
  <p:tag name="TRANSPARENCY" val="True"/>
  <p:tag name="LATEXENGINEID" val="0"/>
  <p:tag name="TEMPFOLDER" val=".\"/>
  <p:tag name="LATEXFORMHEIGHT" val="402"/>
  <p:tag name="LATEXFORMWIDTH" val="541,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600"/>
  <p:tag name="ORIGINALHEIGHT" val="42,74464"/>
  <p:tag name="ORIGINALWIDTH" val="209,9738"/>
  <p:tag name="LATEXADDIN" val="% C:\varios\IguanaTex\tmp\&#10;&#10;\input{IguanaTeX_DefA_BeforeBegin.tex}&#10;&#10;\begin{document}&#10;&#10;\input{IguanaTeX_DefA_AfterBegin.tex}&#10;&#10;\fontsize{8}{8}\selectfont&#10;$\color{cPreto}E = k_{\!E} \, \omega$&#10;&#10;\end{document}"/>
  <p:tag name="IGUANATEXSIZE" val="20"/>
  <p:tag name="IGUANATEXCURSOR" val="182"/>
  <p:tag name="TRANSPARENCY" val="True"/>
  <p:tag name="LATEXENGINEID" val="0"/>
  <p:tag name="TEMPFOLDER" val=".\"/>
  <p:tag name="LATEXFORMHEIGHT" val="402"/>
  <p:tag name="LATEXFORMWIDTH" val="541,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600"/>
  <p:tag name="ORIGINALHEIGHT" val="42,74464"/>
  <p:tag name="ORIGINALWIDTH" val="236,9704"/>
  <p:tag name="LATEXADDIN" val="% C:\varios\IguanaTex\tmp\&#10;&#10;\input{IguanaTeX_DefA_BeforeBegin.tex}&#10;&#10;\begin{document}&#10;&#10;\input{IguanaTeX_DefA_AfterBegin.tex}&#10;&#10;\fontsize{8}{8}\selectfont&#10;$\color{cPreto}T_e = k_T I_a$&#10;&#10;\end{document}"/>
  <p:tag name="IGUANATEXSIZE" val="20"/>
  <p:tag name="IGUANATEXCURSOR" val="170"/>
  <p:tag name="TRANSPARENCY" val="True"/>
  <p:tag name="LATEXENGINEID" val="0"/>
  <p:tag name="TEMPFOLDER" val=".\"/>
  <p:tag name="LATEXFORMHEIGHT" val="402"/>
  <p:tag name="LATEXFORMWIDTH" val="541,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600"/>
  <p:tag name="ORIGINALHEIGHT" val="23,24709"/>
  <p:tag name="ORIGINALWIDTH" val="31,49606"/>
  <p:tag name="LATEXADDIN" val="% C:\varios\IguanaTex\tmp\&#10;&#10;\input{IguanaTeX_DefA_BeforeBegin.tex}&#10;&#10;\begin{document}&#10;&#10;\input{IguanaTeX_DefA_AfterBegin.tex}&#10;&#10;\fontsize{8}{8}\selectfont&#10;$\color{c3}\omega$&#10;&#10;\end{document}"/>
  <p:tag name="IGUANATEXSIZE" val="20"/>
  <p:tag name="IGUANATEXCURSOR" val="163"/>
  <p:tag name="TRANSPARENCY" val="True"/>
  <p:tag name="LATEXENGINEID" val="0"/>
  <p:tag name="TEMPFOLDER" val=".\"/>
  <p:tag name="LATEXFORMHEIGHT" val="402"/>
  <p:tag name="LATEXFORMWIDTH" val="541,5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600"/>
  <p:tag name="ORIGINALHEIGHT" val="40,49496"/>
  <p:tag name="ORIGINALWIDTH" val="50,2437"/>
  <p:tag name="LATEXADDIN" val="% C:\varios\IguanaTex\tmp\&#10;&#10;\input{IguanaTeX_DefA_BeforeBegin.tex}&#10;&#10;\begin{document}&#10;&#10;\input{IguanaTeX_DefA_AfterBegin.tex}&#10;&#10;\fontsize{8}{8}\selectfont&#10;$\color{c3}T_e$&#10;&#10;\end{document}"/>
  <p:tag name="IGUANATEXSIZE" val="20"/>
  <p:tag name="IGUANATEXCURSOR" val="166"/>
  <p:tag name="TRANSPARENCY" val="True"/>
  <p:tag name="LATEXENGINEID" val="0"/>
  <p:tag name="TEMPFOLDER" val=".\"/>
  <p:tag name="LATEXFORMHEIGHT" val="402"/>
  <p:tag name="LATEXFORMWIDTH" val="541,5"/>
  <p:tag name="LATEXFORMWRAP" val="True"/>
  <p:tag name="BITMAPVECTOR" val="0"/>
</p:tagLst>
</file>

<file path=ppt/theme/theme1.xml><?xml version="1.0" encoding="utf-8"?>
<a:theme xmlns:a="http://schemas.openxmlformats.org/drawingml/2006/main" name="LayoutA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4538</TotalTime>
  <Words>1044</Words>
  <Application>Microsoft Office PowerPoint</Application>
  <PresentationFormat>On-screen Show (4:3)</PresentationFormat>
  <Paragraphs>166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LayoutA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cjr</dc:creator>
  <cp:lastModifiedBy>Carlos Ramos</cp:lastModifiedBy>
  <cp:revision>381</cp:revision>
  <dcterms:created xsi:type="dcterms:W3CDTF">2010-06-12T08:29:06Z</dcterms:created>
  <dcterms:modified xsi:type="dcterms:W3CDTF">2024-09-24T10:34:40Z</dcterms:modified>
</cp:coreProperties>
</file>